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90" r:id="rId3"/>
    <p:sldId id="294" r:id="rId4"/>
    <p:sldId id="305" r:id="rId5"/>
    <p:sldId id="304" r:id="rId6"/>
    <p:sldId id="30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4"/>
    <p:restoredTop sz="88903"/>
  </p:normalViewPr>
  <p:slideViewPr>
    <p:cSldViewPr snapToGrid="0" snapToObjects="1">
      <p:cViewPr varScale="1">
        <p:scale>
          <a:sx n="57" d="100"/>
          <a:sy n="57" d="100"/>
        </p:scale>
        <p:origin x="120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62BF-8721-8D47-8789-81DE643FE899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8421C-49E3-D84F-8980-2625FDD6A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8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51157B-008E-4AEC-A359-4DE384BFA40A}" type="datetime1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EC67E-402D-4FA6-937E-816E258428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92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51157B-008E-4AEC-A359-4DE384BFA40A}" type="datetime1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EC67E-402D-4FA6-937E-816E258428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2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51157B-008E-4AEC-A359-4DE384BFA40A}" type="datetime1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EC67E-402D-4FA6-937E-816E258428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7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*Most recent data may not be in use because Alex has not finished migration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51157B-008E-4AEC-A359-4DE384BFA40A}" type="datetime1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EC67E-402D-4FA6-937E-816E2584289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Need final slides for this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151157B-008E-4AEC-A359-4DE384BFA40A}" type="datetime1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55EC67E-402D-4FA6-937E-816E258428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87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5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8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1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5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5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1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1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CBC4-DDC7-0B45-BDDC-1C21DC146377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5C41C-EE35-5948-AC6E-8FD53D155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2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edcap.emory.edu/surveys/?s=JHAPP9RCL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Radiology Support Through LITS Data Solutions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Archana Kudrimoti, Informatics Analyst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Jeff Weaver, Director Data Solutions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Kendra Little, Manager Data Solutions</a:t>
            </a:r>
          </a:p>
        </p:txBody>
      </p:sp>
    </p:spTree>
    <p:extLst>
      <p:ext uri="{BB962C8B-B14F-4D97-AF65-F5344CB8AC3E}">
        <p14:creationId xmlns:p14="http://schemas.microsoft.com/office/powerpoint/2010/main" val="137080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357" y="530265"/>
            <a:ext cx="2572198" cy="551925"/>
          </a:xfrm>
          <a:prstGeom prst="rect">
            <a:avLst/>
          </a:prstGeom>
          <a:noFill/>
        </p:spPr>
        <p:txBody>
          <a:bodyPr wrap="none" lIns="116183" tIns="58092" rIns="116183" bIns="58092" rtlCol="0">
            <a:spAutoFit/>
          </a:bodyPr>
          <a:lstStyle/>
          <a:p>
            <a:r>
              <a:rPr lang="en-US" sz="2824" dirty="0">
                <a:solidFill>
                  <a:srgbClr val="08486F"/>
                </a:solidFill>
              </a:rPr>
              <a:t>Service Offering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EAFB-6961-D645-AFCA-7E711277838F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8354" y="1227328"/>
            <a:ext cx="10546545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1875044-B216-B64B-BA38-277286C5F6A7}"/>
              </a:ext>
            </a:extLst>
          </p:cNvPr>
          <p:cNvSpPr/>
          <p:nvPr/>
        </p:nvSpPr>
        <p:spPr>
          <a:xfrm>
            <a:off x="509060" y="1550895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Standalone Data Mart</a:t>
            </a:r>
          </a:p>
          <a:p>
            <a:endParaRPr lang="en-US" u="sng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Data marts built using numerous, often disparate data sources across multiple platforms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Improves data quality and timely return of data for dashboarding, reporting, and research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C20C9-9AB1-9B4E-B60D-26DDC3D287FC}"/>
              </a:ext>
            </a:extLst>
          </p:cNvPr>
          <p:cNvSpPr/>
          <p:nvPr/>
        </p:nvSpPr>
        <p:spPr>
          <a:xfrm>
            <a:off x="4256307" y="1550895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Data Extraction</a:t>
            </a:r>
          </a:p>
          <a:p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Database queries from Emory’s many research and clinical data sources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Allows for easy collation, transformation, and vetting of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8867BB-C555-5749-A2D1-7ED911C22C3A}"/>
              </a:ext>
            </a:extLst>
          </p:cNvPr>
          <p:cNvSpPr/>
          <p:nvPr/>
        </p:nvSpPr>
        <p:spPr>
          <a:xfrm>
            <a:off x="8003554" y="1550895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Web-based Study Creation</a:t>
            </a:r>
          </a:p>
          <a:p>
            <a:endParaRPr lang="en-US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Configuration of electronic case reports, survey questionnaires and extracts of data for submission to central repositories or consortiums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Provides efficient data capture and thorough QC</a:t>
            </a:r>
          </a:p>
          <a:p>
            <a:endParaRPr lang="en-US" sz="1600" i="1" dirty="0">
              <a:solidFill>
                <a:schemeClr val="tx2"/>
              </a:solidFill>
            </a:endParaRPr>
          </a:p>
          <a:p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5AB313-BE75-D249-85B9-FCB3B757C015}"/>
              </a:ext>
            </a:extLst>
          </p:cNvPr>
          <p:cNvSpPr/>
          <p:nvPr/>
        </p:nvSpPr>
        <p:spPr>
          <a:xfrm>
            <a:off x="509060" y="4070350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Dashboard and Reporting Suite</a:t>
            </a:r>
          </a:p>
          <a:p>
            <a:pPr algn="ctr"/>
            <a:endParaRPr lang="en-US" sz="1600" u="sng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Construction of informative and elegant dashboards using numerous tools such as Tableau, MicroStrategy, and OBIEE 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Enables presentation of clear and concise information for quick decision making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834237-5E37-434F-9B8E-A591313208A5}"/>
              </a:ext>
            </a:extLst>
          </p:cNvPr>
          <p:cNvSpPr/>
          <p:nvPr/>
        </p:nvSpPr>
        <p:spPr>
          <a:xfrm>
            <a:off x="4256307" y="4070350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Personalized Data View</a:t>
            </a:r>
          </a:p>
          <a:p>
            <a:pPr algn="ctr"/>
            <a:endParaRPr lang="en-US" u="sng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Creation of automated reports to support research, quality, and operational needs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Supports ongoing access to relevant data elements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B50B3-1D4E-AB4B-95B4-B566347B87BA}"/>
              </a:ext>
            </a:extLst>
          </p:cNvPr>
          <p:cNvSpPr/>
          <p:nvPr/>
        </p:nvSpPr>
        <p:spPr>
          <a:xfrm>
            <a:off x="8003554" y="4070350"/>
            <a:ext cx="3569881" cy="228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u="sng" dirty="0">
                <a:solidFill>
                  <a:schemeClr val="tx2"/>
                </a:solidFill>
              </a:rPr>
              <a:t>Dedicated Support</a:t>
            </a:r>
          </a:p>
          <a:p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Technical and project leadership to support and advance program-based objectives</a:t>
            </a:r>
          </a:p>
          <a:p>
            <a:endParaRPr lang="en-US" sz="1400" i="1" dirty="0">
              <a:solidFill>
                <a:schemeClr val="tx2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Enables robust analytics projects for the supported programs</a:t>
            </a:r>
          </a:p>
        </p:txBody>
      </p:sp>
    </p:spTree>
    <p:extLst>
      <p:ext uri="{BB962C8B-B14F-4D97-AF65-F5344CB8AC3E}">
        <p14:creationId xmlns:p14="http://schemas.microsoft.com/office/powerpoint/2010/main" val="185475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357" y="530265"/>
            <a:ext cx="3251936" cy="551925"/>
          </a:xfrm>
          <a:prstGeom prst="rect">
            <a:avLst/>
          </a:prstGeom>
          <a:noFill/>
        </p:spPr>
        <p:txBody>
          <a:bodyPr wrap="none" lIns="116183" tIns="58092" rIns="116183" bIns="58092" rtlCol="0">
            <a:spAutoFit/>
          </a:bodyPr>
          <a:lstStyle/>
          <a:p>
            <a:r>
              <a:rPr lang="en-US" sz="2824" dirty="0">
                <a:solidFill>
                  <a:srgbClr val="08486F"/>
                </a:solidFill>
              </a:rPr>
              <a:t>Supported Programs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EAFB-6961-D645-AFCA-7E711277838F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8354" y="1227328"/>
            <a:ext cx="10546545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F556AB-3FC3-814F-B5AB-795682D43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789041"/>
              </p:ext>
            </p:extLst>
          </p:nvPr>
        </p:nvGraphicFramePr>
        <p:xfrm>
          <a:off x="698628" y="1290275"/>
          <a:ext cx="10366639" cy="535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994">
                  <a:extLst>
                    <a:ext uri="{9D8B030D-6E8A-4147-A177-3AD203B41FA5}">
                      <a16:colId xmlns:a16="http://schemas.microsoft.com/office/drawing/2014/main" val="1212337945"/>
                    </a:ext>
                  </a:extLst>
                </a:gridCol>
                <a:gridCol w="1397286">
                  <a:extLst>
                    <a:ext uri="{9D8B030D-6E8A-4147-A177-3AD203B41FA5}">
                      <a16:colId xmlns:a16="http://schemas.microsoft.com/office/drawing/2014/main" val="779768216"/>
                    </a:ext>
                  </a:extLst>
                </a:gridCol>
                <a:gridCol w="7808359">
                  <a:extLst>
                    <a:ext uri="{9D8B030D-6E8A-4147-A177-3AD203B41FA5}">
                      <a16:colId xmlns:a16="http://schemas.microsoft.com/office/drawing/2014/main" val="1608807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Support Type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Service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Description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660673"/>
                  </a:ext>
                </a:extLst>
              </a:tr>
              <a:tr h="370840">
                <a:tc rowSpan="11">
                  <a:txBody>
                    <a:bodyPr/>
                    <a:lstStyle/>
                    <a:p>
                      <a:r>
                        <a:rPr lang="en-US" sz="1100" dirty="0"/>
                        <a:t>Program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SOM Dean’s Office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Database management, analytics and dashboarding support for the School of Medicine's administrative and education data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7048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Anesthesiology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of anesthesia-focused quality and research projects including curation and validation of anesthesia data in the CDW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7114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Brain Health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for key initiatives and research efforts including the BHI Data Mart, Healthy Aging, and Wounded Warrior projects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9847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CFAR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 support and maintenance of the CFAR registry, working alongside Grady personnel to generate and validate extracts and automate data flow to the registry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6848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Grady Diabetes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On-going support and maintenance for the Grady Diabetes program, working alongside Grady personnel to generate and validate extracts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556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Surgery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for key quality initiatives, research projects, and registries including NSQIP and VQI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430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SC2i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management support for DOD consortium-based research study involving configuration of REDCap, automated data QC, and regular submissions of data to the central repository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7459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Radiology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for research data extraction and projects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290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Winship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 for prioritized research projects including the Winship Data Mart and ORIEN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0877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DOM DAB Core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 support for Department of Medicine faculty including data extractions for research projects and related initiatives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000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Transplant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Analytics program management and support of quality, operational, and research projects including the Transplant Data Mart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90418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100" dirty="0"/>
                        <a:t>Provisional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Data Extraction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or task-based support offering data extraction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1335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Data Support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or task-based support offering database development, REDCap configuration and dashboard generation</a:t>
                      </a:r>
                      <a:endParaRPr lang="en-US" sz="11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55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44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9404" y="675403"/>
            <a:ext cx="2164972" cy="551925"/>
          </a:xfrm>
          <a:prstGeom prst="rect">
            <a:avLst/>
          </a:prstGeom>
          <a:noFill/>
        </p:spPr>
        <p:txBody>
          <a:bodyPr wrap="none" lIns="116183" tIns="58092" rIns="116183" bIns="58092" rtlCol="0">
            <a:spAutoFit/>
          </a:bodyPr>
          <a:lstStyle/>
          <a:p>
            <a:r>
              <a:rPr lang="en-US" sz="2824" dirty="0">
                <a:solidFill>
                  <a:srgbClr val="08486F"/>
                </a:solidFill>
              </a:rPr>
              <a:t>Data Extracts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EAFB-6961-D645-AFCA-7E711277838F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8354" y="1227328"/>
            <a:ext cx="10546545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8517" y="1400651"/>
            <a:ext cx="10199909" cy="4955699"/>
          </a:xfrm>
          <a:prstGeom prst="rect">
            <a:avLst/>
          </a:prstGeom>
          <a:noFill/>
        </p:spPr>
        <p:txBody>
          <a:bodyPr wrap="square" lIns="116183" tIns="58092" rIns="116183" bIns="58092" rtlCol="0" anchor="t">
            <a:normAutofit fontScale="92500" lnSpcReduction="10000"/>
          </a:bodyPr>
          <a:lstStyle/>
          <a:p>
            <a:r>
              <a:rPr lang="en-US" sz="2000" b="1" dirty="0"/>
              <a:t>Data can be extracted for the following subject areas: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" sz="2000" dirty="0"/>
              <a:t>Encounters (inpatient, outpatient, ED, etc.) for various locations (EUH, EUHM, EJCH, etc.) 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Clinical/Research Divisions</a:t>
            </a:r>
            <a:endParaRPr lang="en-US" sz="2000" b="1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Patient demographics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Time variables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Triage variables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Physicians/Referring/Attending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Past medical history (ICD-9/10, SNOMED)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Medical tests and procedures performed  (CPTs)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Order details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Accession 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Radiology reports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Search Terms in Dictation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Any other patient details related to the Radiology data can also be generated including pathology reports</a:t>
            </a:r>
            <a:endParaRPr lang="en-US" sz="20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356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357" y="530265"/>
            <a:ext cx="6588298" cy="551925"/>
          </a:xfrm>
          <a:prstGeom prst="rect">
            <a:avLst/>
          </a:prstGeom>
          <a:noFill/>
        </p:spPr>
        <p:txBody>
          <a:bodyPr wrap="none" lIns="116183" tIns="58092" rIns="116183" bIns="58092" rtlCol="0">
            <a:spAutoFit/>
          </a:bodyPr>
          <a:lstStyle/>
          <a:p>
            <a:r>
              <a:rPr lang="en-US" sz="2824" dirty="0">
                <a:solidFill>
                  <a:srgbClr val="08486F"/>
                </a:solidFill>
              </a:rPr>
              <a:t>Sample Projects for Radiology and Imaging: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EAFB-6961-D645-AFCA-7E711277838F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8354" y="1227328"/>
            <a:ext cx="10546545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F57144-6BBE-D54B-AD16-781687651391}"/>
              </a:ext>
            </a:extLst>
          </p:cNvPr>
          <p:cNvSpPr txBox="1"/>
          <p:nvPr/>
        </p:nvSpPr>
        <p:spPr>
          <a:xfrm>
            <a:off x="808517" y="1400651"/>
            <a:ext cx="10545283" cy="4519496"/>
          </a:xfrm>
          <a:prstGeom prst="rect">
            <a:avLst/>
          </a:prstGeom>
          <a:noFill/>
        </p:spPr>
        <p:txBody>
          <a:bodyPr wrap="square" lIns="116183" tIns="58092" rIns="116183" bIns="58092" rtlCol="0" anchor="t">
            <a:normAutofit/>
          </a:bodyPr>
          <a:lstStyle/>
          <a:p>
            <a:r>
              <a:rPr lang="en-US" sz="2000" b="1" dirty="0"/>
              <a:t>Past CDW data extraction projects to support Radiology and Imaging with research, quality and quality initiatives: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Clinical trial for new DVT/PE patients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2016-2018 All x-ray data for building more efficient radiology billing software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Utility of CT perfusion in the characterization of vasospasm in the setting of subarachnoid hemorrhage.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MRI guided sclerotherapies and MRI guided renal ablations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Frequency and utility of repeat cerebrovascular imaging among hospitalized stroke patients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Next post-treatment data collection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Study to determine the reliability of secondary imaging findings on CTAs and MRAs in determining the acuity of aortic dissections.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Evaluate the outcomes of patients who have undergone CT guided cryoablation of nerves for the palliation of pain.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Uveal melanoma patients at Emory and Mid town locations 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6810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EAFB-6961-D645-AFCA-7E711277838F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03C16-566D-0644-B079-8096D2D40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39" y="2724028"/>
            <a:ext cx="9679922" cy="3997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DB413C-0D6D-3E4F-BBB0-648FD92B3D32}"/>
              </a:ext>
            </a:extLst>
          </p:cNvPr>
          <p:cNvSpPr txBox="1"/>
          <p:nvPr/>
        </p:nvSpPr>
        <p:spPr>
          <a:xfrm>
            <a:off x="688357" y="530265"/>
            <a:ext cx="2717494" cy="551925"/>
          </a:xfrm>
          <a:prstGeom prst="rect">
            <a:avLst/>
          </a:prstGeom>
          <a:noFill/>
        </p:spPr>
        <p:txBody>
          <a:bodyPr wrap="none" lIns="116183" tIns="58092" rIns="116183" bIns="58092" rtlCol="0">
            <a:spAutoFit/>
          </a:bodyPr>
          <a:lstStyle/>
          <a:p>
            <a:r>
              <a:rPr lang="en-US" sz="2824" dirty="0">
                <a:solidFill>
                  <a:srgbClr val="08486F"/>
                </a:solidFill>
              </a:rPr>
              <a:t>Request Process: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37A975-56C3-294D-923F-22881672A030}"/>
              </a:ext>
            </a:extLst>
          </p:cNvPr>
          <p:cNvCxnSpPr/>
          <p:nvPr/>
        </p:nvCxnSpPr>
        <p:spPr>
          <a:xfrm>
            <a:off x="688354" y="1227328"/>
            <a:ext cx="10546545" cy="0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955443-6C9E-7B4A-BE1B-8C23B760CABF}"/>
              </a:ext>
            </a:extLst>
          </p:cNvPr>
          <p:cNvSpPr txBox="1"/>
          <p:nvPr/>
        </p:nvSpPr>
        <p:spPr>
          <a:xfrm>
            <a:off x="808517" y="1400651"/>
            <a:ext cx="10199909" cy="4955699"/>
          </a:xfrm>
          <a:prstGeom prst="rect">
            <a:avLst/>
          </a:prstGeom>
          <a:noFill/>
        </p:spPr>
        <p:txBody>
          <a:bodyPr wrap="square" lIns="116183" tIns="58092" rIns="116183" bIns="58092" rtlCol="0" anchor="t">
            <a:normAutofit/>
          </a:bodyPr>
          <a:lstStyle/>
          <a:p>
            <a:r>
              <a:rPr lang="en-US" sz="2000" b="1" dirty="0"/>
              <a:t>To request data: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Fill in the “Data Request Form” found on the Radiology intranet: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Radiology.emory.edu &gt; research &gt; research-forms &gt; Data Request Form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Click the link </a:t>
            </a:r>
            <a:r>
              <a:rPr lang="en-US" sz="2000" dirty="0">
                <a:hlinkClick r:id="rId4"/>
              </a:rPr>
              <a:t>https://redcap.emory.edu/surveys/?s=JHAPP9RCL9</a:t>
            </a:r>
            <a:endParaRPr lang="en-US" sz="2000" dirty="0"/>
          </a:p>
          <a:p>
            <a:endParaRPr lang="en-US" sz="2000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5760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717</Words>
  <Application>Microsoft Office PowerPoint</Application>
  <PresentationFormat>Widescreen</PresentationFormat>
  <Paragraphs>118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Radiology Support Through LITS Data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Emory Transplant Center Support Proposal</dc:title>
  <dc:creator>Little, Kendra</dc:creator>
  <cp:lastModifiedBy>Krupinski, Elizabeth Anne</cp:lastModifiedBy>
  <cp:revision>408</cp:revision>
  <dcterms:created xsi:type="dcterms:W3CDTF">2017-06-13T00:23:38Z</dcterms:created>
  <dcterms:modified xsi:type="dcterms:W3CDTF">2019-03-05T19:29:52Z</dcterms:modified>
</cp:coreProperties>
</file>