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sldIdLst>
    <p:sldId id="305" r:id="rId5"/>
    <p:sldId id="256" r:id="rId6"/>
    <p:sldId id="315" r:id="rId7"/>
    <p:sldId id="316" r:id="rId8"/>
    <p:sldId id="317" r:id="rId9"/>
    <p:sldId id="318" r:id="rId10"/>
    <p:sldId id="312" r:id="rId11"/>
    <p:sldId id="320" r:id="rId12"/>
    <p:sldId id="319" r:id="rId13"/>
    <p:sldId id="314" r:id="rId14"/>
    <p:sldId id="321" r:id="rId15"/>
    <p:sldId id="322" r:id="rId16"/>
    <p:sldId id="313" r:id="rId17"/>
    <p:sldId id="32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19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8D38747-4367-4BD2-8D51-C97E202738E2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1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3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9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20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2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1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17E833E-1B6D-415F-AD29-75AE8C43BD0D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54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52596F-08A7-4B70-989A-F2B1CF31E66B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9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1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4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6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6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6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6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9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73ED0CC-082F-4160-86E5-0D6041F12778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2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0416" y="843702"/>
            <a:ext cx="3161016" cy="1329655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solidFill>
                  <a:srgbClr val="EBEBEB"/>
                </a:solidFill>
              </a:rPr>
              <a:t>SERVICE PORTFOLIO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8996" y="2305878"/>
            <a:ext cx="3819672" cy="39081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FACULTY DEVELOPMENT COMMITTEE</a:t>
            </a:r>
          </a:p>
          <a:p>
            <a:pPr algn="ctr"/>
            <a:r>
              <a:rPr lang="en-US" i="1" dirty="0"/>
              <a:t>January 6, 2021</a:t>
            </a:r>
          </a:p>
          <a:p>
            <a:pPr algn="ctr"/>
            <a:endParaRPr lang="en-US" i="1" dirty="0"/>
          </a:p>
          <a:p>
            <a:pPr algn="ctr"/>
            <a:r>
              <a:rPr lang="en-US" dirty="0"/>
              <a:t>Marianne Celano, PhD, ABPP</a:t>
            </a:r>
          </a:p>
          <a:p>
            <a:pPr algn="ctr"/>
            <a:r>
              <a:rPr lang="en-US" dirty="0"/>
              <a:t>ANDREW FURMAN, MD</a:t>
            </a:r>
          </a:p>
          <a:p>
            <a:pPr algn="ctr"/>
            <a:r>
              <a:rPr lang="en-US" dirty="0"/>
              <a:t>Julie Kable, PhD</a:t>
            </a:r>
          </a:p>
          <a:p>
            <a:pPr algn="ctr"/>
            <a:r>
              <a:rPr lang="en-US" dirty="0"/>
              <a:t>NADINE KASLOW, PhD, ABPP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09763" y="1616856"/>
            <a:ext cx="6443180" cy="36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F14E-6E90-48C7-9BD7-EA989A2C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ADVICE FOR CREATING A STRONG SERVICE PORTFOLIO?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D991-A4E5-44EA-9876-1D989D3B1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your clinical niche and develop a clinical program</a:t>
            </a:r>
          </a:p>
          <a:p>
            <a:pPr lvl="1"/>
            <a:r>
              <a:rPr lang="en-US" dirty="0"/>
              <a:t>Collect data on patient care (number served/year, from where, outcomes)</a:t>
            </a:r>
          </a:p>
          <a:p>
            <a:r>
              <a:rPr lang="en-US" dirty="0"/>
              <a:t>Ask your mentor or senior faculty members in your specialty how you can:</a:t>
            </a:r>
          </a:p>
          <a:p>
            <a:pPr lvl="1"/>
            <a:r>
              <a:rPr lang="en-US" dirty="0"/>
              <a:t>Get involved in relevant regional and national committees</a:t>
            </a:r>
          </a:p>
          <a:p>
            <a:pPr lvl="1"/>
            <a:r>
              <a:rPr lang="en-US" dirty="0"/>
              <a:t>Review manuscripts or conference program submissions</a:t>
            </a:r>
          </a:p>
          <a:p>
            <a:r>
              <a:rPr lang="en-US" dirty="0"/>
              <a:t>Identify an opportunity for quality improvement in patient care, assemble a team to fix it</a:t>
            </a:r>
          </a:p>
          <a:p>
            <a:r>
              <a:rPr lang="en-US" dirty="0"/>
              <a:t>Document all community outreach and service activities</a:t>
            </a:r>
          </a:p>
          <a:p>
            <a:r>
              <a:rPr lang="en-US" dirty="0"/>
              <a:t>Save emails in which faculty or patients thank you for your clinical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ADVICE FOR CREATING A STRONG SERVICE PORTFOLIO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 the guidelines exactly</a:t>
            </a:r>
          </a:p>
          <a:p>
            <a:r>
              <a:rPr lang="en-US" dirty="0"/>
              <a:t>Remember you have 10 pages</a:t>
            </a:r>
          </a:p>
          <a:p>
            <a:r>
              <a:rPr lang="en-US" dirty="0"/>
              <a:t>Consider 4-5 letters of support</a:t>
            </a:r>
          </a:p>
          <a:p>
            <a:pPr lvl="1"/>
            <a:r>
              <a:rPr lang="en-US" dirty="0"/>
              <a:t>Have letters be only 1 page to maximize their impact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7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ADVICE FOR CREATING A STRONG SERVICE PORTFOLIO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5635"/>
            <a:ext cx="10599724" cy="3674165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Current Administrative/Clinical Appointments</a:t>
            </a:r>
          </a:p>
          <a:p>
            <a:r>
              <a:rPr lang="en-US" sz="7200" dirty="0"/>
              <a:t>Clinical Service Contributions </a:t>
            </a:r>
          </a:p>
          <a:p>
            <a:r>
              <a:rPr lang="en-US" sz="7200" dirty="0"/>
              <a:t>Society Memberships </a:t>
            </a:r>
          </a:p>
          <a:p>
            <a:r>
              <a:rPr lang="en-US" sz="7200" dirty="0"/>
              <a:t>Committee Memberships </a:t>
            </a:r>
          </a:p>
          <a:p>
            <a:r>
              <a:rPr lang="en-US" sz="7200" dirty="0"/>
              <a:t>Peer Review Activities (grants, manuscripts, conference abstracts)</a:t>
            </a:r>
          </a:p>
          <a:p>
            <a:r>
              <a:rPr lang="en-US" sz="7200" dirty="0"/>
              <a:t>Editorships and Editorial Boards</a:t>
            </a:r>
          </a:p>
          <a:p>
            <a:r>
              <a:rPr lang="en-US" sz="7200" dirty="0"/>
              <a:t>Organization of Conferences</a:t>
            </a:r>
          </a:p>
          <a:p>
            <a:r>
              <a:rPr lang="en-US" sz="7200" dirty="0"/>
              <a:t>Consultantships/Advisory Boards</a:t>
            </a:r>
          </a:p>
          <a:p>
            <a:r>
              <a:rPr lang="en-US" sz="7200" dirty="0"/>
              <a:t>Service-Related Honors and Awards</a:t>
            </a:r>
            <a:endParaRPr lang="en-US" sz="6800" dirty="0"/>
          </a:p>
          <a:p>
            <a:r>
              <a:rPr lang="en-US" sz="6800" dirty="0"/>
              <a:t>Community Outreach (local charities, community clinics, religious or service organizations, media appearances)</a:t>
            </a:r>
          </a:p>
          <a:p>
            <a:r>
              <a:rPr lang="en-US" sz="6800" i="1" dirty="0"/>
              <a:t> </a:t>
            </a:r>
            <a:r>
              <a:rPr lang="en-US" sz="6800" dirty="0"/>
              <a:t>Letters</a:t>
            </a:r>
          </a:p>
          <a:p>
            <a:pPr lvl="1"/>
            <a:endParaRPr lang="en-US" sz="6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9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F14E-6E90-48C7-9BD7-EA989A2C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SELECT WHO </a:t>
            </a:r>
            <a:br>
              <a:rPr lang="en-US" dirty="0"/>
            </a:br>
            <a:r>
              <a:rPr lang="en-US" dirty="0"/>
              <a:t>TO SOLICIT LETTERS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D991-A4E5-44EA-9876-1D989D3B1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Letters of support for service portfolio (not external referees):</a:t>
            </a:r>
          </a:p>
          <a:p>
            <a:pPr lvl="1"/>
            <a:r>
              <a:rPr lang="en-US" dirty="0"/>
              <a:t>Non-Emory faculty with whom you’ve served on regional/national committees</a:t>
            </a:r>
          </a:p>
          <a:p>
            <a:pPr lvl="1"/>
            <a:r>
              <a:rPr lang="en-US" dirty="0"/>
              <a:t>Emory faculty from a different Department who can attest to the growth and excellence of your clinical program</a:t>
            </a:r>
          </a:p>
          <a:p>
            <a:pPr lvl="1"/>
            <a:r>
              <a:rPr lang="en-US" dirty="0"/>
              <a:t>Journal editors who can comment on your service as a reviewer or editorial board member</a:t>
            </a:r>
          </a:p>
          <a:p>
            <a:pPr lvl="1"/>
            <a:r>
              <a:rPr lang="en-US" dirty="0"/>
              <a:t>Leaders of community/patient advocacy groups who can describe your unique contributions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CAAA6-5A95-4E21-89B5-51E438C3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QUESTIONS AND 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8F5363-9988-43C2-B155-B24025697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607499"/>
            <a:ext cx="6470907" cy="363988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066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is </a:t>
            </a:r>
            <a:r>
              <a:rPr lang="en-US" b="1" dirty="0"/>
              <a:t>not</a:t>
            </a:r>
            <a:r>
              <a:rPr lang="en-US" dirty="0"/>
              <a:t> synonymous with outstanding patient care</a:t>
            </a:r>
          </a:p>
          <a:p>
            <a:r>
              <a:rPr lang="en-US" dirty="0"/>
              <a:t>Service is distinct from Teaching- only overlap is program director, which is both</a:t>
            </a:r>
          </a:p>
          <a:p>
            <a:r>
              <a:rPr lang="en-US" dirty="0"/>
              <a:t>Service means going above and beyond</a:t>
            </a:r>
          </a:p>
          <a:p>
            <a:r>
              <a:rPr lang="en-US" dirty="0"/>
              <a:t>More faculty go up on Service than Teaching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8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367E-445D-4E10-8AA5-84C49A56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83AEB-ED85-430D-B22B-DDB364992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45" y="2468031"/>
            <a:ext cx="11051503" cy="3926701"/>
          </a:xfrm>
        </p:spPr>
        <p:txBody>
          <a:bodyPr>
            <a:normAutofit/>
          </a:bodyPr>
          <a:lstStyle/>
          <a:p>
            <a:r>
              <a:rPr lang="en-US" dirty="0"/>
              <a:t>Examine the 2017 Guidelines for Appointment, Promotion, and Tenure to determine what level you have achieved at this point and how your service portfolio fits into your overall package</a:t>
            </a:r>
          </a:p>
          <a:p>
            <a:r>
              <a:rPr lang="en-US" dirty="0"/>
              <a:t>Document what you have done in the area of service or are doing in this area-often this is most neglected area for documentation (often people add things after reviewing the criteria to their vitae)</a:t>
            </a:r>
          </a:p>
          <a:p>
            <a:r>
              <a:rPr lang="en-US" dirty="0"/>
              <a:t>Document on a regular basis-things are easy to forget</a:t>
            </a:r>
          </a:p>
          <a:p>
            <a:r>
              <a:rPr lang="en-US" dirty="0"/>
              <a:t>Establish the low-hanging fruit-what is you need to achieve the level of distinction that you need (see page 6 and 9)</a:t>
            </a:r>
          </a:p>
          <a:p>
            <a:r>
              <a:rPr lang="en-US" dirty="0"/>
              <a:t>Avoid all or none approach to promotion (I can’t do this know so there is no point in looking at it)</a:t>
            </a:r>
          </a:p>
          <a:p>
            <a:r>
              <a:rPr lang="en-US" dirty="0"/>
              <a:t>Establish a “timeline” that considers your overall life plan </a:t>
            </a:r>
          </a:p>
        </p:txBody>
      </p:sp>
    </p:spTree>
    <p:extLst>
      <p:ext uri="{BB962C8B-B14F-4D97-AF65-F5344CB8AC3E}">
        <p14:creationId xmlns:p14="http://schemas.microsoft.com/office/powerpoint/2010/main" val="422701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367E-445D-4E10-8AA5-84C49A56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</a:t>
            </a:r>
          </a:p>
        </p:txBody>
      </p:sp>
      <p:pic>
        <p:nvPicPr>
          <p:cNvPr id="6" name="Picture 5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38292E6-9499-428E-AF6D-BB45786F0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917" y="138544"/>
            <a:ext cx="3750594" cy="4853709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52AE034-0048-4C96-B379-19E92F3E7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3" t="62088" r="6066" b="11246"/>
          <a:stretch/>
        </p:blipFill>
        <p:spPr>
          <a:xfrm>
            <a:off x="543339" y="2515755"/>
            <a:ext cx="8203096" cy="38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2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367E-445D-4E10-8AA5-84C49A56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66" y="-117227"/>
            <a:ext cx="8761413" cy="70696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Service</a:t>
            </a: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02111091-DCE3-4FEF-AA03-8F31EC8CE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29" b="23232"/>
          <a:stretch/>
        </p:blipFill>
        <p:spPr>
          <a:xfrm>
            <a:off x="5838119" y="539559"/>
            <a:ext cx="6047842" cy="5630332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25D6900-8872-452A-9F1A-8BF880183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2" t="6116" r="3812" b="8956"/>
          <a:stretch/>
        </p:blipFill>
        <p:spPr>
          <a:xfrm>
            <a:off x="755638" y="589737"/>
            <a:ext cx="4812145" cy="58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4DC9-13C0-4393-9162-C1D27BBA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E912A-B985-4CF4-83FA-D48A877DA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of your skill and knowledge (who you see, why your service is special, and awards that you may have received)</a:t>
            </a:r>
          </a:p>
          <a:p>
            <a:r>
              <a:rPr lang="en-US" dirty="0"/>
              <a:t>Humanistic concern for patients and families (public advocacy)</a:t>
            </a:r>
          </a:p>
          <a:p>
            <a:r>
              <a:rPr lang="en-US" dirty="0"/>
              <a:t>Collegiality and the innovation application of techniques and knowledge (modifications, changes, improvements, manuals,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Citizenship (committee work, conference organization, peer review (manuscripts and grants)</a:t>
            </a:r>
          </a:p>
          <a:p>
            <a:r>
              <a:rPr lang="en-US" dirty="0"/>
              <a:t>Letters from people who have seen the benefits of your action</a:t>
            </a:r>
          </a:p>
        </p:txBody>
      </p:sp>
    </p:spTree>
    <p:extLst>
      <p:ext uri="{BB962C8B-B14F-4D97-AF65-F5344CB8AC3E}">
        <p14:creationId xmlns:p14="http://schemas.microsoft.com/office/powerpoint/2010/main" val="144125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F14E-6E90-48C7-9BD7-EA989A2C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I GAIN VALUABLE EXPERIENCES FOR MY SERVICE PORTFOLIO?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D991-A4E5-44EA-9876-1D989D3B1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69578"/>
          </a:xfrm>
        </p:spPr>
        <p:txBody>
          <a:bodyPr>
            <a:normAutofit/>
          </a:bodyPr>
          <a:lstStyle/>
          <a:p>
            <a:r>
              <a:rPr lang="en-US" dirty="0"/>
              <a:t>Serve on committees</a:t>
            </a:r>
          </a:p>
          <a:p>
            <a:pPr lvl="1"/>
            <a:r>
              <a:rPr lang="en-US" dirty="0"/>
              <a:t>Departmental</a:t>
            </a:r>
          </a:p>
          <a:p>
            <a:pPr lvl="1"/>
            <a:r>
              <a:rPr lang="en-US" dirty="0"/>
              <a:t>Institutional (e.g., IRB)</a:t>
            </a:r>
          </a:p>
          <a:p>
            <a:pPr lvl="1"/>
            <a:r>
              <a:rPr lang="en-US" dirty="0"/>
              <a:t>Regional</a:t>
            </a:r>
          </a:p>
          <a:p>
            <a:pPr lvl="1"/>
            <a:r>
              <a:rPr lang="en-US" dirty="0"/>
              <a:t>National</a:t>
            </a:r>
          </a:p>
          <a:p>
            <a:pPr lvl="1"/>
            <a:r>
              <a:rPr lang="en-US" dirty="0"/>
              <a:t>International</a:t>
            </a:r>
          </a:p>
          <a:p>
            <a:r>
              <a:rPr lang="en-US" dirty="0"/>
              <a:t>Review manuscripts submitted for publication (ad hoc, editorial board)</a:t>
            </a:r>
          </a:p>
          <a:p>
            <a:r>
              <a:rPr lang="en-US" dirty="0"/>
              <a:t>Develop/lead clinical program that attracts patients regionally</a:t>
            </a:r>
          </a:p>
          <a:p>
            <a:r>
              <a:rPr lang="en-US" dirty="0"/>
              <a:t>Lead accredited training program (counts in education too)</a:t>
            </a:r>
          </a:p>
          <a:p>
            <a:r>
              <a:rPr lang="en-US" dirty="0"/>
              <a:t>Advise community/patient advocacy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6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937116" cy="706964"/>
          </a:xfrm>
        </p:spPr>
        <p:txBody>
          <a:bodyPr/>
          <a:lstStyle/>
          <a:p>
            <a:r>
              <a:rPr lang="en-US" dirty="0"/>
              <a:t>HOW CAN I GAIN VALUABLE EXPERIENCES FOR MY SERVICE PORTFOLIO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Build/direct programs</a:t>
            </a:r>
          </a:p>
          <a:p>
            <a:r>
              <a:rPr lang="en-US" dirty="0"/>
              <a:t>Engage in committee work</a:t>
            </a:r>
          </a:p>
          <a:p>
            <a:r>
              <a:rPr lang="en-US" dirty="0"/>
              <a:t>Assume administrative roles</a:t>
            </a:r>
          </a:p>
          <a:p>
            <a:r>
              <a:rPr lang="en-US" dirty="0"/>
              <a:t>Be active/taking leadership roles in professional societies/organizations outside of the institution is very important, and necessary for promotion toa associate professor (regional) or professor (national/international) if area of distinction is Service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4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ADVICE FOR CREATING A STRONG SERVICE PORTFOLIO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early</a:t>
            </a:r>
          </a:p>
          <a:p>
            <a:r>
              <a:rPr lang="en-US" dirty="0"/>
              <a:t>Be sure your Service Portfolio </a:t>
            </a:r>
            <a:r>
              <a:rPr lang="en-US" b="1" dirty="0"/>
              <a:t>exactly matches </a:t>
            </a:r>
            <a:r>
              <a:rPr lang="en-US" dirty="0"/>
              <a:t>your CV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41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692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SERVICE PORTFOLIO</vt:lpstr>
      <vt:lpstr>SERVICE</vt:lpstr>
      <vt:lpstr>Self-Assessment</vt:lpstr>
      <vt:lpstr>Self-Assessment</vt:lpstr>
      <vt:lpstr>Service</vt:lpstr>
      <vt:lpstr>Elements of Service</vt:lpstr>
      <vt:lpstr>HOW CAN I GAIN VALUABLE EXPERIENCES FOR MY SERVICE PORTFOLIO?</vt:lpstr>
      <vt:lpstr>HOW CAN I GAIN VALUABLE EXPERIENCES FOR MY SERVICE PORTFOLIO</vt:lpstr>
      <vt:lpstr>WHAT IS YOUR ADVICE FOR CREATING A STRONG SERVICE PORTFOLIO</vt:lpstr>
      <vt:lpstr>WHAT IS YOUR ADVICE FOR CREATING A STRONG SERVICE PORTFOLIO?</vt:lpstr>
      <vt:lpstr>WHAT IS YOUR ADVICE FOR CREATING A STRONG SERVICE PORTFOLIO</vt:lpstr>
      <vt:lpstr>WHAT IS YOUR ADVICE FOR CREATING A STRONG SERVICE PORTFOLIO</vt:lpstr>
      <vt:lpstr>HOW DO YOU SELECT WHO  TO SOLICIT LETTERS FROM?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PORTFOLIO</dc:title>
  <dc:creator>Kaslow, Nadine</dc:creator>
  <cp:lastModifiedBy>Kaslow, Nadine</cp:lastModifiedBy>
  <cp:revision>3</cp:revision>
  <dcterms:created xsi:type="dcterms:W3CDTF">2021-01-06T02:44:48Z</dcterms:created>
  <dcterms:modified xsi:type="dcterms:W3CDTF">2021-01-06T13:48:41Z</dcterms:modified>
</cp:coreProperties>
</file>