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07" r:id="rId2"/>
    <p:sldId id="305" r:id="rId3"/>
    <p:sldId id="306" r:id="rId4"/>
    <p:sldId id="303" r:id="rId5"/>
    <p:sldId id="258" r:id="rId6"/>
    <p:sldId id="257" r:id="rId7"/>
    <p:sldId id="259" r:id="rId8"/>
    <p:sldId id="308" r:id="rId9"/>
    <p:sldId id="260" r:id="rId10"/>
    <p:sldId id="311" r:id="rId11"/>
    <p:sldId id="309" r:id="rId12"/>
    <p:sldId id="262" r:id="rId13"/>
    <p:sldId id="310" r:id="rId14"/>
    <p:sldId id="264"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p:scale>
          <a:sx n="80" d="100"/>
          <a:sy n="80" d="100"/>
        </p:scale>
        <p:origin x="-1074" y="-2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EA6669A1-7989-4FAF-B86D-E97ED0324BFF}" type="datetimeFigureOut">
              <a:rPr lang="en-US"/>
              <a:pPr>
                <a:defRPr/>
              </a:pPr>
              <a:t>3/13/2013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6E511DBA-2FE4-41DD-A192-9D74A1E446FD}" type="slidenum">
              <a:rPr lang="en-US"/>
              <a:pPr>
                <a:defRPr/>
              </a:pPr>
              <a:t>‹#›</a:t>
            </a:fld>
            <a:endParaRPr lang="en-US"/>
          </a:p>
        </p:txBody>
      </p:sp>
    </p:spTree>
    <p:extLst>
      <p:ext uri="{BB962C8B-B14F-4D97-AF65-F5344CB8AC3E}">
        <p14:creationId xmlns:p14="http://schemas.microsoft.com/office/powerpoint/2010/main" val="2621156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CE4AE4A5-3337-49AC-9218-A2BA924B77BE}" type="datetimeFigureOut">
              <a:rPr lang="en-US"/>
              <a:pPr>
                <a:defRPr/>
              </a:pPr>
              <a:t>3/13/2013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5B4C9717-FDBB-4E9F-BC58-7BF85ADAE8EF}" type="slidenum">
              <a:rPr lang="en-US"/>
              <a:pPr>
                <a:defRPr/>
              </a:pPr>
              <a:t>‹#›</a:t>
            </a:fld>
            <a:endParaRPr lang="en-US"/>
          </a:p>
        </p:txBody>
      </p:sp>
    </p:spTree>
    <p:extLst>
      <p:ext uri="{BB962C8B-B14F-4D97-AF65-F5344CB8AC3E}">
        <p14:creationId xmlns:p14="http://schemas.microsoft.com/office/powerpoint/2010/main" val="8205033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F9A7E3D-0059-4E38-91FA-1B2A74102221}" type="datetimeFigureOut">
              <a:rPr lang="en-US"/>
              <a:pPr>
                <a:defRPr/>
              </a:pPr>
              <a:t>3/13/2013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05BA8C-A59A-4EC7-805D-0CB6C3C4B61B}" type="slidenum">
              <a:rPr lang="en-US"/>
              <a:pPr>
                <a:defRPr/>
              </a:pPr>
              <a:t>‹#›</a:t>
            </a:fld>
            <a:endParaRPr lang="en-US"/>
          </a:p>
        </p:txBody>
      </p:sp>
    </p:spTree>
    <p:extLst>
      <p:ext uri="{BB962C8B-B14F-4D97-AF65-F5344CB8AC3E}">
        <p14:creationId xmlns:p14="http://schemas.microsoft.com/office/powerpoint/2010/main" val="3587121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9BE4F3-5E94-48C4-B009-E4476530383B}" type="datetimeFigureOut">
              <a:rPr lang="en-US"/>
              <a:pPr>
                <a:defRPr/>
              </a:pPr>
              <a:t>3/13/2013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3339C5-E5DA-4486-81D7-49E4F3A6EEFD}" type="slidenum">
              <a:rPr lang="en-US"/>
              <a:pPr>
                <a:defRPr/>
              </a:pPr>
              <a:t>‹#›</a:t>
            </a:fld>
            <a:endParaRPr lang="en-US"/>
          </a:p>
        </p:txBody>
      </p:sp>
    </p:spTree>
    <p:extLst>
      <p:ext uri="{BB962C8B-B14F-4D97-AF65-F5344CB8AC3E}">
        <p14:creationId xmlns:p14="http://schemas.microsoft.com/office/powerpoint/2010/main" val="1778853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72C231-F33F-4D54-BF29-F8066CE84D95}" type="datetimeFigureOut">
              <a:rPr lang="en-US"/>
              <a:pPr>
                <a:defRPr/>
              </a:pPr>
              <a:t>3/13/2013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639CE-9E56-4E9B-8241-550AFEBE4058}" type="slidenum">
              <a:rPr lang="en-US"/>
              <a:pPr>
                <a:defRPr/>
              </a:pPr>
              <a:t>‹#›</a:t>
            </a:fld>
            <a:endParaRPr lang="en-US"/>
          </a:p>
        </p:txBody>
      </p:sp>
    </p:spTree>
    <p:extLst>
      <p:ext uri="{BB962C8B-B14F-4D97-AF65-F5344CB8AC3E}">
        <p14:creationId xmlns:p14="http://schemas.microsoft.com/office/powerpoint/2010/main" val="163979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7D3DCA-014E-43E9-95A0-4E3DDADBB0DE}" type="datetimeFigureOut">
              <a:rPr lang="en-US"/>
              <a:pPr>
                <a:defRPr/>
              </a:pPr>
              <a:t>3/13/2013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0A93AE-E21F-4DDC-9AD6-B420CCD71D1C}" type="slidenum">
              <a:rPr lang="en-US"/>
              <a:pPr>
                <a:defRPr/>
              </a:pPr>
              <a:t>‹#›</a:t>
            </a:fld>
            <a:endParaRPr lang="en-US"/>
          </a:p>
        </p:txBody>
      </p:sp>
    </p:spTree>
    <p:extLst>
      <p:ext uri="{BB962C8B-B14F-4D97-AF65-F5344CB8AC3E}">
        <p14:creationId xmlns:p14="http://schemas.microsoft.com/office/powerpoint/2010/main" val="344226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0D25ED-A6CA-4C48-BFFC-9353C3FD13AF}" type="datetimeFigureOut">
              <a:rPr lang="en-US"/>
              <a:pPr>
                <a:defRPr/>
              </a:pPr>
              <a:t>3/13/2013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278558-88E0-4924-898E-FD2BCFF47941}" type="slidenum">
              <a:rPr lang="en-US"/>
              <a:pPr>
                <a:defRPr/>
              </a:pPr>
              <a:t>‹#›</a:t>
            </a:fld>
            <a:endParaRPr lang="en-US"/>
          </a:p>
        </p:txBody>
      </p:sp>
    </p:spTree>
    <p:extLst>
      <p:ext uri="{BB962C8B-B14F-4D97-AF65-F5344CB8AC3E}">
        <p14:creationId xmlns:p14="http://schemas.microsoft.com/office/powerpoint/2010/main" val="86091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6D6D094-7B64-46E5-8D66-DC1FF9E16B2E}" type="datetimeFigureOut">
              <a:rPr lang="en-US"/>
              <a:pPr>
                <a:defRPr/>
              </a:pPr>
              <a:t>3/13/2013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D6B992-F1E0-4D8B-A65D-314C316C9C72}" type="slidenum">
              <a:rPr lang="en-US"/>
              <a:pPr>
                <a:defRPr/>
              </a:pPr>
              <a:t>‹#›</a:t>
            </a:fld>
            <a:endParaRPr lang="en-US"/>
          </a:p>
        </p:txBody>
      </p:sp>
    </p:spTree>
    <p:extLst>
      <p:ext uri="{BB962C8B-B14F-4D97-AF65-F5344CB8AC3E}">
        <p14:creationId xmlns:p14="http://schemas.microsoft.com/office/powerpoint/2010/main" val="4194941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9DA2365-B92D-45B6-8569-2382BF885B11}" type="datetimeFigureOut">
              <a:rPr lang="en-US"/>
              <a:pPr>
                <a:defRPr/>
              </a:pPr>
              <a:t>3/13/2013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B5E249E-FCCD-4078-AEC0-1436BDF36652}" type="slidenum">
              <a:rPr lang="en-US"/>
              <a:pPr>
                <a:defRPr/>
              </a:pPr>
              <a:t>‹#›</a:t>
            </a:fld>
            <a:endParaRPr lang="en-US"/>
          </a:p>
        </p:txBody>
      </p:sp>
    </p:spTree>
    <p:extLst>
      <p:ext uri="{BB962C8B-B14F-4D97-AF65-F5344CB8AC3E}">
        <p14:creationId xmlns:p14="http://schemas.microsoft.com/office/powerpoint/2010/main" val="2506475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21E306A-36AF-4DBD-BAC9-1CC9B9F95552}" type="datetimeFigureOut">
              <a:rPr lang="en-US"/>
              <a:pPr>
                <a:defRPr/>
              </a:pPr>
              <a:t>3/13/2013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A2479DF-FCF6-4828-917C-4EBA346361F5}" type="slidenum">
              <a:rPr lang="en-US"/>
              <a:pPr>
                <a:defRPr/>
              </a:pPr>
              <a:t>‹#›</a:t>
            </a:fld>
            <a:endParaRPr lang="en-US"/>
          </a:p>
        </p:txBody>
      </p:sp>
    </p:spTree>
    <p:extLst>
      <p:ext uri="{BB962C8B-B14F-4D97-AF65-F5344CB8AC3E}">
        <p14:creationId xmlns:p14="http://schemas.microsoft.com/office/powerpoint/2010/main" val="3969222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E5B9EC-49C4-416F-B179-37AD0DD6DAF3}" type="datetimeFigureOut">
              <a:rPr lang="en-US"/>
              <a:pPr>
                <a:defRPr/>
              </a:pPr>
              <a:t>3/13/2013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CC1C5D2-133B-40A8-9647-22B06479056A}" type="slidenum">
              <a:rPr lang="en-US"/>
              <a:pPr>
                <a:defRPr/>
              </a:pPr>
              <a:t>‹#›</a:t>
            </a:fld>
            <a:endParaRPr lang="en-US"/>
          </a:p>
        </p:txBody>
      </p:sp>
    </p:spTree>
    <p:extLst>
      <p:ext uri="{BB962C8B-B14F-4D97-AF65-F5344CB8AC3E}">
        <p14:creationId xmlns:p14="http://schemas.microsoft.com/office/powerpoint/2010/main" val="59501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4732A1-BBEC-4506-9DB7-3826202C1ADD}" type="datetimeFigureOut">
              <a:rPr lang="en-US"/>
              <a:pPr>
                <a:defRPr/>
              </a:pPr>
              <a:t>3/13/2013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05FD15-4DA0-48AD-B808-341FFA0CF959}" type="slidenum">
              <a:rPr lang="en-US"/>
              <a:pPr>
                <a:defRPr/>
              </a:pPr>
              <a:t>‹#›</a:t>
            </a:fld>
            <a:endParaRPr lang="en-US"/>
          </a:p>
        </p:txBody>
      </p:sp>
    </p:spTree>
    <p:extLst>
      <p:ext uri="{BB962C8B-B14F-4D97-AF65-F5344CB8AC3E}">
        <p14:creationId xmlns:p14="http://schemas.microsoft.com/office/powerpoint/2010/main" val="932318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9AA4A1-CA7F-487E-B5DF-B3ABC81B4F8A}" type="datetimeFigureOut">
              <a:rPr lang="en-US"/>
              <a:pPr>
                <a:defRPr/>
              </a:pPr>
              <a:t>3/13/2013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C14C8E-65BC-4707-8B0A-E724252D88E2}" type="slidenum">
              <a:rPr lang="en-US"/>
              <a:pPr>
                <a:defRPr/>
              </a:pPr>
              <a:t>‹#›</a:t>
            </a:fld>
            <a:endParaRPr lang="en-US"/>
          </a:p>
        </p:txBody>
      </p:sp>
    </p:spTree>
    <p:extLst>
      <p:ext uri="{BB962C8B-B14F-4D97-AF65-F5344CB8AC3E}">
        <p14:creationId xmlns:p14="http://schemas.microsoft.com/office/powerpoint/2010/main" val="3524666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B748AB5-C786-4678-8252-65DD6F73DE00}" type="datetimeFigureOut">
              <a:rPr lang="en-US"/>
              <a:pPr>
                <a:defRPr/>
              </a:pPr>
              <a:t>3/13/2013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AF2FE87-0B09-429F-A4F5-CCD6AB877F8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www.google.com/aclk?sa=L&amp;ai=C-4UAf6DgT_uSE4Xi9gTi4r2pCZHUhrQCgabLriDRnomyawgCEAIg7YrfBigDUOrYpt_5_____wFgyb65h-CjtBDIAQeqBCNP0FDPrHPHEZNAkMkL0WYzwjIF8o9Pa70WfevcP6sUEfT4fYAFkE7ABQWgBiY&amp;sig=AOD64_2PY_PALzwUT75UoEa5m5r3sR9-gQ&amp;ctype=5&amp;ved=0CMYBEPMO&amp;adurl=http://rover.ebay.com/rover/1/711-117182-37290-0/2%3Fipn%3Dpsmain%26icep_vectorid%3D324272%26mtid%3D1588%26kwid%3D1%26crlp%3D8602930809_324272%26icep_item_id%3D221047759369%26itemid%3D221047759369%26icep_meta_categ_id%3D220%26icep_etrs%3DY%26icep_epid%3D-999%26icep_ctlg%3D-999%26icep_cond%3DNew%26targetid%3D28827602769%26rpc%3D0.79%26rpc_upld_id%3D151813%26icep_cbt%3Dn%26icep_msku_flag%3Dn%26adtype%3Dpla&amp;rct=j&amp;frm=1&amp;q=Cat+in+the+Ha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bin"/><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8" descr="BN Pic 7.jpg"/>
          <p:cNvPicPr>
            <a:picLocks noChangeAspect="1"/>
          </p:cNvPicPr>
          <p:nvPr/>
        </p:nvPicPr>
        <p:blipFill>
          <a:blip r:embed="rId2" cstate="print"/>
          <a:stretch>
            <a:fillRect/>
          </a:stretch>
        </p:blipFill>
        <p:spPr>
          <a:xfrm rot="20581029">
            <a:off x="765087" y="2822487"/>
            <a:ext cx="3091522" cy="309152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descr="Bookfair flyer.JPG"/>
          <p:cNvPicPr>
            <a:picLocks noChangeAspect="1"/>
          </p:cNvPicPr>
          <p:nvPr/>
        </p:nvPicPr>
        <p:blipFill>
          <a:blip r:embed="rId3" cstate="print"/>
          <a:stretch>
            <a:fillRect/>
          </a:stretch>
        </p:blipFill>
        <p:spPr>
          <a:xfrm rot="933201">
            <a:off x="5419265" y="2385286"/>
            <a:ext cx="2976147" cy="388428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2" name="Rectangle 11"/>
          <p:cNvSpPr/>
          <p:nvPr/>
        </p:nvSpPr>
        <p:spPr>
          <a:xfrm>
            <a:off x="1219200" y="152400"/>
            <a:ext cx="6840334" cy="1754326"/>
          </a:xfrm>
          <a:prstGeom prst="rect">
            <a:avLst/>
          </a:prstGeom>
          <a:noFill/>
        </p:spPr>
        <p:txBody>
          <a:bodyPr wrap="none">
            <a:spAutoFit/>
          </a:bodyPr>
          <a:lstStyle/>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Emory Pediatricians</a:t>
            </a:r>
          </a:p>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Promote Literacy </a:t>
            </a:r>
          </a:p>
        </p:txBody>
      </p:sp>
    </p:spTree>
  </p:cSld>
  <p:clrMapOvr>
    <a:masterClrMapping/>
  </p:clrMapOvr>
  <p:transition spd="slow" advTm="5000">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Content Placeholder 6" descr="BN Pic 9 Dav.jpg"/>
          <p:cNvPicPr>
            <a:picLocks noGrp="1" noChangeAspect="1"/>
          </p:cNvPicPr>
          <p:nvPr>
            <p:ph sz="half" idx="1"/>
          </p:nvPr>
        </p:nvPicPr>
        <p:blipFill>
          <a:blip r:embed="rId2" cstate="print"/>
          <a:srcRect/>
          <a:stretch>
            <a:fillRect/>
          </a:stretch>
        </p:blipFill>
        <p:spPr>
          <a:xfrm>
            <a:off x="2286000" y="3048000"/>
            <a:ext cx="3581400" cy="3588439"/>
          </a:xfrm>
          <a:prstGeom prst="ellipse">
            <a:avLst/>
          </a:prstGeom>
          <a:ln w="38100">
            <a:solidFill>
              <a:schemeClr val="accent1">
                <a:lumMod val="75000"/>
              </a:schemeClr>
            </a:solidFill>
          </a:ln>
        </p:spPr>
      </p:pic>
      <p:sp>
        <p:nvSpPr>
          <p:cNvPr id="5" name="Rectangle 4"/>
          <p:cNvSpPr/>
          <p:nvPr/>
        </p:nvSpPr>
        <p:spPr>
          <a:xfrm>
            <a:off x="914400" y="304800"/>
            <a:ext cx="7071423" cy="923330"/>
          </a:xfrm>
          <a:prstGeom prst="rect">
            <a:avLst/>
          </a:prstGeom>
          <a:noFill/>
        </p:spPr>
        <p:txBody>
          <a:bodyPr wrap="none">
            <a:spAutoFit/>
          </a:bodyPr>
          <a:lstStyle/>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Dr. </a:t>
            </a:r>
            <a:r>
              <a:rPr lang="en-US"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LaKesha</a:t>
            </a: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Davison</a:t>
            </a:r>
          </a:p>
        </p:txBody>
      </p:sp>
      <p:pic>
        <p:nvPicPr>
          <p:cNvPr id="7" name="Picture 6" descr="IMG_0004[1].JPG"/>
          <p:cNvPicPr>
            <a:picLocks noChangeAspect="1"/>
          </p:cNvPicPr>
          <p:nvPr/>
        </p:nvPicPr>
        <p:blipFill>
          <a:blip r:embed="rId3" cstate="print"/>
          <a:srcRect l="28391" t="27778" r="31478" b="52222"/>
          <a:stretch>
            <a:fillRect/>
          </a:stretch>
        </p:blipFill>
        <p:spPr>
          <a:xfrm>
            <a:off x="4114800" y="1447800"/>
            <a:ext cx="2232377" cy="1722120"/>
          </a:xfrm>
          <a:prstGeom prst="cloudCallout">
            <a:avLst/>
          </a:prstGeom>
          <a:ln>
            <a:noFill/>
          </a:ln>
          <a:effectLst>
            <a:softEdge rad="112500"/>
          </a:effectLst>
        </p:spPr>
      </p:pic>
      <p:sp>
        <p:nvSpPr>
          <p:cNvPr id="8" name="TextBox 7"/>
          <p:cNvSpPr txBox="1"/>
          <p:nvPr/>
        </p:nvSpPr>
        <p:spPr>
          <a:xfrm>
            <a:off x="381000" y="1371600"/>
            <a:ext cx="1905000" cy="1323975"/>
          </a:xfrm>
          <a:prstGeom prst="rect">
            <a:avLst/>
          </a:prstGeom>
          <a:noFill/>
        </p:spPr>
        <p:txBody>
          <a:bodyPr>
            <a:spAutoFit/>
          </a:bodyPr>
          <a:lstStyle/>
          <a:p>
            <a:pPr>
              <a:defRPr/>
            </a:pPr>
            <a:r>
              <a:rPr lang="en-US" sz="1600" dirty="0">
                <a:solidFill>
                  <a:schemeClr val="bg1"/>
                </a:solidFill>
                <a:latin typeface="+mn-lt"/>
              </a:rPr>
              <a:t>Dr. Davison presented two storytelling events using the following  Seuss books: </a:t>
            </a:r>
          </a:p>
        </p:txBody>
      </p:sp>
      <p:pic>
        <p:nvPicPr>
          <p:cNvPr id="11270" name="Picture 8" descr="One Fish.jpg"/>
          <p:cNvPicPr>
            <a:picLocks noChangeAspect="1"/>
          </p:cNvPicPr>
          <p:nvPr/>
        </p:nvPicPr>
        <p:blipFill>
          <a:blip r:embed="rId4">
            <a:extLst>
              <a:ext uri="{28A0092B-C50C-407E-A947-70E740481C1C}">
                <a14:useLocalDpi xmlns:a14="http://schemas.microsoft.com/office/drawing/2010/main" val="0"/>
              </a:ext>
            </a:extLst>
          </a:blip>
          <a:srcRect l="14223" t="14223" r="21777"/>
          <a:stretch>
            <a:fillRect/>
          </a:stretch>
        </p:blipFill>
        <p:spPr bwMode="auto">
          <a:xfrm rot="-1086572">
            <a:off x="590550" y="2959100"/>
            <a:ext cx="1143000"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9" descr="I ca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935300">
            <a:off x="493713" y="5002213"/>
            <a:ext cx="11430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553200" y="1905000"/>
            <a:ext cx="2133600" cy="4894263"/>
          </a:xfrm>
          <a:prstGeom prst="rect">
            <a:avLst/>
          </a:prstGeom>
          <a:noFill/>
        </p:spPr>
        <p:txBody>
          <a:bodyPr>
            <a:spAutoFit/>
          </a:bodyPr>
          <a:lstStyle/>
          <a:p>
            <a:pPr>
              <a:defRPr/>
            </a:pPr>
            <a:r>
              <a:rPr lang="en-US" sz="1200" dirty="0">
                <a:solidFill>
                  <a:schemeClr val="bg1"/>
                </a:solidFill>
                <a:latin typeface="+mn-lt"/>
              </a:rPr>
              <a:t>During her first read-aloud,     Dr. Davison thought about her childhood experiences with Dr. Seuss.  Of course, she had to have cookies and milk during her readings as a child.  </a:t>
            </a:r>
          </a:p>
          <a:p>
            <a:pPr>
              <a:defRPr/>
            </a:pPr>
            <a:endParaRPr lang="en-US" sz="1200" dirty="0">
              <a:solidFill>
                <a:schemeClr val="bg1"/>
              </a:solidFill>
              <a:latin typeface="+mn-lt"/>
            </a:endParaRPr>
          </a:p>
          <a:p>
            <a:pPr>
              <a:defRPr/>
            </a:pPr>
            <a:r>
              <a:rPr lang="en-US" sz="1200" dirty="0">
                <a:solidFill>
                  <a:schemeClr val="bg1"/>
                </a:solidFill>
                <a:latin typeface="+mn-lt"/>
              </a:rPr>
              <a:t>A small  child emerged from the audience as  Dr. Davison read </a:t>
            </a:r>
            <a:r>
              <a:rPr lang="en-US" sz="1200" i="1" dirty="0">
                <a:solidFill>
                  <a:schemeClr val="bg1"/>
                </a:solidFill>
                <a:latin typeface="+mn-lt"/>
              </a:rPr>
              <a:t>One Fish, Two Fish, Red Fish, Green Fish</a:t>
            </a:r>
            <a:r>
              <a:rPr lang="en-US" sz="1200" dirty="0">
                <a:solidFill>
                  <a:schemeClr val="bg1"/>
                </a:solidFill>
                <a:latin typeface="+mn-lt"/>
              </a:rPr>
              <a:t>.  The toddler wanted to come closer to view the pictures in the book.  </a:t>
            </a:r>
          </a:p>
          <a:p>
            <a:pPr>
              <a:defRPr/>
            </a:pPr>
            <a:endParaRPr lang="en-US" sz="1200" dirty="0">
              <a:solidFill>
                <a:schemeClr val="bg1"/>
              </a:solidFill>
              <a:latin typeface="+mn-lt"/>
            </a:endParaRPr>
          </a:p>
          <a:p>
            <a:pPr>
              <a:defRPr/>
            </a:pPr>
            <a:r>
              <a:rPr lang="en-US" sz="1200" dirty="0">
                <a:solidFill>
                  <a:schemeClr val="bg1"/>
                </a:solidFill>
                <a:latin typeface="+mn-lt"/>
              </a:rPr>
              <a:t>Dr. Davison demonstrated to  parents that  it is important to discuss the pictures in the book to introduce numbers concepts and colors.  She encouraged parents to count the number of fish and describe the colors to young children.    She informed parents that children’s books are excellent  for teaching basic concepts.   </a:t>
            </a:r>
          </a:p>
        </p:txBody>
      </p:sp>
    </p:spTree>
  </p:cSld>
  <p:clrMapOvr>
    <a:masterClrMapping/>
  </p:clrMapOvr>
  <p:transition spd="slow" advClick="0" advTm="1500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762000"/>
            <a:ext cx="4038600" cy="5364163"/>
          </a:xfrm>
        </p:spPr>
        <p:txBody>
          <a:bodyPr/>
          <a:lstStyle/>
          <a:p>
            <a:pPr>
              <a:buFont typeface="Arial" charset="0"/>
              <a:buNone/>
              <a:defRPr/>
            </a:pPr>
            <a:r>
              <a:rPr lang="en-US" sz="1600" dirty="0" smtClean="0">
                <a:solidFill>
                  <a:schemeClr val="bg1"/>
                </a:solidFill>
              </a:rPr>
              <a:t>	Dr.  Davison informed parents that there are a variety of ways to provide literacy experiences such as:</a:t>
            </a:r>
          </a:p>
          <a:p>
            <a:pPr>
              <a:buFont typeface="Arial" charset="0"/>
              <a:buNone/>
              <a:defRPr/>
            </a:pPr>
            <a:endParaRPr lang="en-US" sz="1600" dirty="0" smtClean="0">
              <a:solidFill>
                <a:schemeClr val="bg1"/>
              </a:solidFill>
            </a:endParaRPr>
          </a:p>
          <a:p>
            <a:pPr lvl="1">
              <a:buClr>
                <a:schemeClr val="accent5">
                  <a:lumMod val="75000"/>
                </a:schemeClr>
              </a:buClr>
              <a:buFont typeface="Wingdings" pitchFamily="2" charset="2"/>
              <a:buChar char="ü"/>
              <a:defRPr/>
            </a:pPr>
            <a:r>
              <a:rPr lang="en-US" sz="1600" dirty="0" smtClean="0">
                <a:solidFill>
                  <a:schemeClr val="bg1"/>
                </a:solidFill>
              </a:rPr>
              <a:t>Reading stories</a:t>
            </a:r>
          </a:p>
          <a:p>
            <a:pPr lvl="1">
              <a:buClr>
                <a:schemeClr val="accent5">
                  <a:lumMod val="75000"/>
                </a:schemeClr>
              </a:buClr>
              <a:buFont typeface="Wingdings" pitchFamily="2" charset="2"/>
              <a:buChar char="ü"/>
              <a:defRPr/>
            </a:pPr>
            <a:r>
              <a:rPr lang="en-US" sz="1600" dirty="0" smtClean="0">
                <a:solidFill>
                  <a:schemeClr val="bg1"/>
                </a:solidFill>
              </a:rPr>
              <a:t>Discussing stories</a:t>
            </a:r>
          </a:p>
          <a:p>
            <a:pPr lvl="1">
              <a:buClr>
                <a:schemeClr val="accent5">
                  <a:lumMod val="75000"/>
                </a:schemeClr>
              </a:buClr>
              <a:buFont typeface="Wingdings" pitchFamily="2" charset="2"/>
              <a:buChar char="ü"/>
              <a:defRPr/>
            </a:pPr>
            <a:r>
              <a:rPr lang="en-US" sz="1600" dirty="0" smtClean="0">
                <a:solidFill>
                  <a:schemeClr val="bg1"/>
                </a:solidFill>
              </a:rPr>
              <a:t>Telling stories</a:t>
            </a:r>
          </a:p>
          <a:p>
            <a:pPr lvl="1">
              <a:buClr>
                <a:schemeClr val="accent5">
                  <a:lumMod val="75000"/>
                </a:schemeClr>
              </a:buClr>
              <a:buFont typeface="Wingdings" pitchFamily="2" charset="2"/>
              <a:buChar char="ü"/>
              <a:defRPr/>
            </a:pPr>
            <a:r>
              <a:rPr lang="en-US" sz="1600" dirty="0" smtClean="0">
                <a:solidFill>
                  <a:schemeClr val="bg1"/>
                </a:solidFill>
              </a:rPr>
              <a:t>Interacting about stories</a:t>
            </a:r>
          </a:p>
          <a:p>
            <a:pPr lvl="1">
              <a:buClr>
                <a:schemeClr val="accent5">
                  <a:lumMod val="75000"/>
                </a:schemeClr>
              </a:buClr>
              <a:buFont typeface="Wingdings" pitchFamily="2" charset="2"/>
              <a:buChar char="ü"/>
              <a:defRPr/>
            </a:pPr>
            <a:r>
              <a:rPr lang="en-US" sz="1600" dirty="0" smtClean="0">
                <a:solidFill>
                  <a:schemeClr val="bg1"/>
                </a:solidFill>
              </a:rPr>
              <a:t>Teaching vocabulary</a:t>
            </a:r>
          </a:p>
          <a:p>
            <a:pPr lvl="1">
              <a:buClr>
                <a:schemeClr val="accent5">
                  <a:lumMod val="75000"/>
                </a:schemeClr>
              </a:buClr>
              <a:buFont typeface="Wingdings" pitchFamily="2" charset="2"/>
              <a:buChar char="ü"/>
              <a:defRPr/>
            </a:pPr>
            <a:r>
              <a:rPr lang="en-US" sz="1600" dirty="0" smtClean="0">
                <a:solidFill>
                  <a:schemeClr val="bg1"/>
                </a:solidFill>
              </a:rPr>
              <a:t>Dramatizing stories</a:t>
            </a:r>
          </a:p>
          <a:p>
            <a:pPr lvl="1">
              <a:buClr>
                <a:schemeClr val="accent5">
                  <a:lumMod val="75000"/>
                </a:schemeClr>
              </a:buClr>
              <a:buFont typeface="Arial" charset="0"/>
              <a:buNone/>
              <a:defRPr/>
            </a:pPr>
            <a:endParaRPr lang="en-US" sz="1600" dirty="0" smtClean="0">
              <a:solidFill>
                <a:schemeClr val="bg1"/>
              </a:solidFill>
            </a:endParaRPr>
          </a:p>
          <a:p>
            <a:pPr lvl="1">
              <a:buClr>
                <a:schemeClr val="accent5">
                  <a:lumMod val="75000"/>
                </a:schemeClr>
              </a:buClr>
              <a:buFont typeface="Arial" charset="0"/>
              <a:buNone/>
              <a:defRPr/>
            </a:pPr>
            <a:r>
              <a:rPr lang="en-US" sz="1600" dirty="0" smtClean="0">
                <a:solidFill>
                  <a:schemeClr val="bg1"/>
                </a:solidFill>
              </a:rPr>
              <a:t>Dr. Seuss is famous for his rhymes. </a:t>
            </a:r>
          </a:p>
          <a:p>
            <a:pPr lvl="1">
              <a:buClr>
                <a:schemeClr val="accent5">
                  <a:lumMod val="75000"/>
                </a:schemeClr>
              </a:buClr>
              <a:buFont typeface="Arial" charset="0"/>
              <a:buNone/>
              <a:defRPr/>
            </a:pPr>
            <a:r>
              <a:rPr lang="en-US" sz="1600" dirty="0" smtClean="0">
                <a:solidFill>
                  <a:schemeClr val="bg1"/>
                </a:solidFill>
              </a:rPr>
              <a:t>Books with rhymes help children learn to</a:t>
            </a:r>
          </a:p>
          <a:p>
            <a:pPr lvl="1">
              <a:buClr>
                <a:schemeClr val="accent5">
                  <a:lumMod val="75000"/>
                </a:schemeClr>
              </a:buClr>
              <a:buFont typeface="Arial" charset="0"/>
              <a:buNone/>
              <a:defRPr/>
            </a:pPr>
            <a:r>
              <a:rPr lang="en-US" sz="1600" dirty="0" smtClean="0">
                <a:solidFill>
                  <a:schemeClr val="bg1"/>
                </a:solidFill>
              </a:rPr>
              <a:t>listen to the sounds within words.  This</a:t>
            </a:r>
          </a:p>
          <a:p>
            <a:pPr lvl="1">
              <a:buClr>
                <a:schemeClr val="accent5">
                  <a:lumMod val="75000"/>
                </a:schemeClr>
              </a:buClr>
              <a:buFont typeface="Arial" charset="0"/>
              <a:buNone/>
              <a:defRPr/>
            </a:pPr>
            <a:r>
              <a:rPr lang="en-US" sz="1600" dirty="0" smtClean="0">
                <a:solidFill>
                  <a:schemeClr val="bg1"/>
                </a:solidFill>
              </a:rPr>
              <a:t>skill will help them learn to sound out</a:t>
            </a:r>
          </a:p>
          <a:p>
            <a:pPr lvl="1">
              <a:buClr>
                <a:schemeClr val="accent5">
                  <a:lumMod val="75000"/>
                </a:schemeClr>
              </a:buClr>
              <a:buFont typeface="Arial" charset="0"/>
              <a:buNone/>
              <a:defRPr/>
            </a:pPr>
            <a:r>
              <a:rPr lang="en-US" sz="1600" dirty="0" smtClean="0">
                <a:solidFill>
                  <a:schemeClr val="bg1"/>
                </a:solidFill>
              </a:rPr>
              <a:t>words phonetically when they begin</a:t>
            </a:r>
          </a:p>
          <a:p>
            <a:pPr lvl="1">
              <a:buClr>
                <a:schemeClr val="accent5">
                  <a:lumMod val="75000"/>
                </a:schemeClr>
              </a:buClr>
              <a:buFont typeface="Arial" charset="0"/>
              <a:buNone/>
              <a:defRPr/>
            </a:pPr>
            <a:r>
              <a:rPr lang="en-US" sz="1600" dirty="0" smtClean="0">
                <a:solidFill>
                  <a:schemeClr val="bg1"/>
                </a:solidFill>
              </a:rPr>
              <a:t>learning to read themselves.</a:t>
            </a:r>
          </a:p>
          <a:p>
            <a:pPr>
              <a:buFont typeface="Arial" charset="0"/>
              <a:buNone/>
              <a:defRPr/>
            </a:pPr>
            <a:endParaRPr lang="en-US" sz="1600" dirty="0">
              <a:solidFill>
                <a:schemeClr val="bg1"/>
              </a:solidFill>
            </a:endParaRPr>
          </a:p>
        </p:txBody>
      </p:sp>
      <p:pic>
        <p:nvPicPr>
          <p:cNvPr id="5" name="Content Placeholder 7" descr="BN Pic 10.jpg"/>
          <p:cNvPicPr>
            <a:picLocks noGrp="1" noChangeAspect="1"/>
          </p:cNvPicPr>
          <p:nvPr>
            <p:ph sz="half" idx="1"/>
          </p:nvPr>
        </p:nvPicPr>
        <p:blipFill>
          <a:blip r:embed="rId2" cstate="print"/>
          <a:srcRect l="3774" t="3774"/>
          <a:stretch>
            <a:fillRect/>
          </a:stretch>
        </p:blipFill>
        <p:spPr>
          <a:xfrm>
            <a:off x="457200" y="1371600"/>
            <a:ext cx="3886200" cy="3886200"/>
          </a:xfrm>
          <a:prstGeom prst="flowChartInputOutput">
            <a:avLst/>
          </a:prstGeom>
          <a:ln w="38100">
            <a:solidFill>
              <a:schemeClr val="accent5">
                <a:lumMod val="75000"/>
              </a:schemeClr>
            </a:solidFill>
          </a:ln>
        </p:spPr>
      </p:pic>
      <p:sp>
        <p:nvSpPr>
          <p:cNvPr id="6" name="Rectangle 5"/>
          <p:cNvSpPr/>
          <p:nvPr/>
        </p:nvSpPr>
        <p:spPr>
          <a:xfrm>
            <a:off x="685800" y="6172200"/>
            <a:ext cx="7467600" cy="400050"/>
          </a:xfrm>
          <a:prstGeom prst="rect">
            <a:avLst/>
          </a:prstGeom>
        </p:spPr>
        <p:txBody>
          <a:bodyPr>
            <a:spAutoFit/>
          </a:bodyPr>
          <a:lstStyle/>
          <a:p>
            <a:pPr>
              <a:defRPr/>
            </a:pPr>
            <a:r>
              <a:rPr lang="en-US" sz="1000" i="1" dirty="0">
                <a:solidFill>
                  <a:schemeClr val="bg1"/>
                </a:solidFill>
                <a:latin typeface="+mn-lt"/>
              </a:rPr>
              <a:t>Parents and children engaging in storybook reading </a:t>
            </a:r>
            <a:r>
              <a:rPr lang="en-US" sz="1000" dirty="0">
                <a:solidFill>
                  <a:schemeClr val="bg1"/>
                </a:solidFill>
                <a:latin typeface="+mn-lt"/>
              </a:rPr>
              <a:t>by Olivia N. </a:t>
            </a:r>
            <a:r>
              <a:rPr lang="en-US" sz="1000" dirty="0" err="1">
                <a:solidFill>
                  <a:schemeClr val="bg1"/>
                </a:solidFill>
                <a:latin typeface="+mn-lt"/>
              </a:rPr>
              <a:t>Saracho</a:t>
            </a:r>
            <a:r>
              <a:rPr lang="en-US" sz="1000" dirty="0">
                <a:solidFill>
                  <a:schemeClr val="bg1"/>
                </a:solidFill>
                <a:latin typeface="+mn-lt"/>
              </a:rPr>
              <a:t> and Bernard </a:t>
            </a:r>
            <a:r>
              <a:rPr lang="en-US" sz="1000" dirty="0" err="1">
                <a:solidFill>
                  <a:schemeClr val="bg1"/>
                </a:solidFill>
                <a:latin typeface="+mn-lt"/>
              </a:rPr>
              <a:t>Spodek</a:t>
            </a:r>
            <a:r>
              <a:rPr lang="en-US" sz="1000" dirty="0">
                <a:solidFill>
                  <a:schemeClr val="bg1"/>
                </a:solidFill>
                <a:latin typeface="+mn-lt"/>
              </a:rPr>
              <a:t>, Early Child Development and Care. Vol. 180, No. 10, December 2010, 1379-1389</a:t>
            </a:r>
          </a:p>
        </p:txBody>
      </p:sp>
    </p:spTree>
  </p:cSld>
  <p:clrMapOvr>
    <a:masterClrMapping/>
  </p:clrMapOvr>
  <p:transition spd="slow" advClick="0" advTm="1600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BN Pic 11.jpg"/>
          <p:cNvPicPr>
            <a:picLocks noGrp="1" noChangeAspect="1"/>
          </p:cNvPicPr>
          <p:nvPr>
            <p:ph sz="half" idx="1"/>
          </p:nvPr>
        </p:nvPicPr>
        <p:blipFill>
          <a:blip r:embed="rId2" cstate="print"/>
          <a:stretch>
            <a:fillRect/>
          </a:stretch>
        </p:blipFill>
        <p:spPr>
          <a:xfrm>
            <a:off x="5867400" y="152400"/>
            <a:ext cx="2820988" cy="2825750"/>
          </a:xfrm>
          <a:prstGeom prst="snip2DiagRect">
            <a:avLst/>
          </a:prstGeom>
          <a:ln w="38100">
            <a:solidFill>
              <a:schemeClr val="accent6">
                <a:lumMod val="75000"/>
              </a:schemeClr>
            </a:solidFill>
          </a:ln>
        </p:spPr>
      </p:pic>
      <p:pic>
        <p:nvPicPr>
          <p:cNvPr id="10" name="Content Placeholder 9" descr="BN pic 12.jpg"/>
          <p:cNvPicPr>
            <a:picLocks noGrp="1" noChangeAspect="1"/>
          </p:cNvPicPr>
          <p:nvPr>
            <p:ph sz="half" idx="2"/>
          </p:nvPr>
        </p:nvPicPr>
        <p:blipFill>
          <a:blip r:embed="rId3" cstate="print"/>
          <a:stretch>
            <a:fillRect/>
          </a:stretch>
        </p:blipFill>
        <p:spPr>
          <a:xfrm>
            <a:off x="228600" y="3581400"/>
            <a:ext cx="2819400" cy="2819400"/>
          </a:xfrm>
          <a:prstGeom prst="snip2DiagRect">
            <a:avLst/>
          </a:prstGeom>
          <a:ln w="38100">
            <a:solidFill>
              <a:schemeClr val="accent6">
                <a:lumMod val="75000"/>
              </a:schemeClr>
            </a:solidFill>
          </a:ln>
        </p:spPr>
      </p:pic>
      <p:pic>
        <p:nvPicPr>
          <p:cNvPr id="8" name="Picture 7" descr="IMG_0003[1].JPG"/>
          <p:cNvPicPr>
            <a:picLocks noChangeAspect="1"/>
          </p:cNvPicPr>
          <p:nvPr/>
        </p:nvPicPr>
        <p:blipFill>
          <a:blip r:embed="rId4" cstate="print"/>
          <a:srcRect l="30870" t="24444" r="32086" b="44445"/>
          <a:stretch>
            <a:fillRect/>
          </a:stretch>
        </p:blipFill>
        <p:spPr>
          <a:xfrm rot="20705123">
            <a:off x="1173600" y="987898"/>
            <a:ext cx="1372905" cy="1601723"/>
          </a:xfrm>
          <a:prstGeom prst="rect">
            <a:avLst/>
          </a:prstGeom>
          <a:ln w="88900" cap="sq" cmpd="thickThin">
            <a:solidFill>
              <a:srgbClr val="000000"/>
            </a:solidFill>
            <a:prstDash val="solid"/>
            <a:miter lim="800000"/>
          </a:ln>
          <a:effectLst>
            <a:innerShdw blurRad="76200">
              <a:srgbClr val="000000"/>
            </a:innerShdw>
          </a:effectLst>
        </p:spPr>
      </p:pic>
      <p:sp>
        <p:nvSpPr>
          <p:cNvPr id="9" name="Rectangle 8"/>
          <p:cNvSpPr/>
          <p:nvPr/>
        </p:nvSpPr>
        <p:spPr>
          <a:xfrm>
            <a:off x="3276600" y="4191000"/>
            <a:ext cx="5715000" cy="1754326"/>
          </a:xfrm>
          <a:prstGeom prst="rect">
            <a:avLst/>
          </a:prstGeom>
          <a:noFill/>
        </p:spPr>
        <p:txBody>
          <a:bodyPr>
            <a:spAutoFit/>
          </a:bodyPr>
          <a:lstStyle/>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Reading begins in the home!</a:t>
            </a:r>
          </a:p>
        </p:txBody>
      </p:sp>
      <p:sp>
        <p:nvSpPr>
          <p:cNvPr id="11" name="TextBox 10"/>
          <p:cNvSpPr txBox="1"/>
          <p:nvPr/>
        </p:nvSpPr>
        <p:spPr>
          <a:xfrm>
            <a:off x="3200400" y="838200"/>
            <a:ext cx="2209800" cy="2678113"/>
          </a:xfrm>
          <a:prstGeom prst="rect">
            <a:avLst/>
          </a:prstGeom>
          <a:noFill/>
        </p:spPr>
        <p:txBody>
          <a:bodyPr>
            <a:spAutoFit/>
          </a:bodyPr>
          <a:lstStyle/>
          <a:p>
            <a:pPr>
              <a:defRPr/>
            </a:pPr>
            <a:r>
              <a:rPr lang="en-US" sz="1400" dirty="0">
                <a:solidFill>
                  <a:schemeClr val="bg1"/>
                </a:solidFill>
                <a:latin typeface="+mn-lt"/>
              </a:rPr>
              <a:t>Dr. Davison informed the audience that as a young child her parents read to her within the home.   Thus, she helped parents recognize that they are really their child’s first teachers.  Parents should introduce the world of  shared stories to their children even before their children can walk or talk.  </a:t>
            </a: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N Pic 15.jpg"/>
          <p:cNvPicPr>
            <a:picLocks noGrp="1" noChangeAspect="1"/>
          </p:cNvPicPr>
          <p:nvPr>
            <p:ph sz="half" idx="1"/>
          </p:nvPr>
        </p:nvPicPr>
        <p:blipFill>
          <a:blip r:embed="rId2" cstate="print"/>
          <a:srcRect l="2439"/>
          <a:stretch>
            <a:fillRect/>
          </a:stretch>
        </p:blipFill>
        <p:spPr>
          <a:xfrm>
            <a:off x="457200" y="685800"/>
            <a:ext cx="2819400" cy="2889884"/>
          </a:xfrm>
          <a:prstGeom prst="snip2DiagRect">
            <a:avLst/>
          </a:prstGeom>
          <a:ln w="38100">
            <a:solidFill>
              <a:schemeClr val="accent6">
                <a:lumMod val="75000"/>
              </a:schemeClr>
            </a:solidFill>
          </a:ln>
        </p:spPr>
      </p:pic>
      <p:pic>
        <p:nvPicPr>
          <p:cNvPr id="6" name="Content Placeholder 4" descr="BN Pic 16.jpg"/>
          <p:cNvPicPr>
            <a:picLocks noGrp="1" noChangeAspect="1"/>
          </p:cNvPicPr>
          <p:nvPr>
            <p:ph sz="half" idx="2"/>
          </p:nvPr>
        </p:nvPicPr>
        <p:blipFill>
          <a:blip r:embed="rId3" cstate="print"/>
          <a:stretch>
            <a:fillRect/>
          </a:stretch>
        </p:blipFill>
        <p:spPr>
          <a:xfrm>
            <a:off x="5334000" y="2362200"/>
            <a:ext cx="2895600" cy="2901402"/>
          </a:xfrm>
          <a:prstGeom prst="round2DiagRect">
            <a:avLst/>
          </a:prstGeom>
          <a:ln w="38100">
            <a:solidFill>
              <a:schemeClr val="accent6">
                <a:lumMod val="75000"/>
              </a:schemeClr>
            </a:solidFill>
          </a:ln>
        </p:spPr>
      </p:pic>
      <p:sp>
        <p:nvSpPr>
          <p:cNvPr id="7" name="TextBox 6"/>
          <p:cNvSpPr txBox="1"/>
          <p:nvPr/>
        </p:nvSpPr>
        <p:spPr>
          <a:xfrm>
            <a:off x="5562600" y="533400"/>
            <a:ext cx="3048000" cy="1323975"/>
          </a:xfrm>
          <a:prstGeom prst="rect">
            <a:avLst/>
          </a:prstGeom>
          <a:noFill/>
        </p:spPr>
        <p:txBody>
          <a:bodyPr>
            <a:spAutoFit/>
          </a:bodyPr>
          <a:lstStyle/>
          <a:p>
            <a:pPr>
              <a:defRPr/>
            </a:pPr>
            <a:r>
              <a:rPr lang="en-US" sz="1600" dirty="0">
                <a:solidFill>
                  <a:schemeClr val="bg1"/>
                </a:solidFill>
                <a:latin typeface="+mj-lt"/>
              </a:rPr>
              <a:t>Enjoy sharing quality children’s literature with young  learners.  Presenting books in a playful manner allows children to receive a wealth of information.  </a:t>
            </a:r>
          </a:p>
        </p:txBody>
      </p:sp>
      <p:sp>
        <p:nvSpPr>
          <p:cNvPr id="8" name="TextBox 7"/>
          <p:cNvSpPr txBox="1"/>
          <p:nvPr/>
        </p:nvSpPr>
        <p:spPr>
          <a:xfrm>
            <a:off x="457200" y="3886200"/>
            <a:ext cx="3657600" cy="2554288"/>
          </a:xfrm>
          <a:prstGeom prst="rect">
            <a:avLst/>
          </a:prstGeom>
          <a:noFill/>
        </p:spPr>
        <p:txBody>
          <a:bodyPr>
            <a:spAutoFit/>
          </a:bodyPr>
          <a:lstStyle/>
          <a:p>
            <a:pPr>
              <a:defRPr/>
            </a:pPr>
            <a:r>
              <a:rPr lang="en-US" sz="1600" dirty="0">
                <a:solidFill>
                  <a:schemeClr val="bg1"/>
                </a:solidFill>
                <a:latin typeface="+mj-lt"/>
              </a:rPr>
              <a:t>In addition to early literacy exposure, play is one of the most important activities for a child.  Through play, a child explores his world, learns valuable information, and develops social skills.  Adults can facilitate young children’s brain development by providing time and space, new experiences and materials, and support to encourage high-quality play. </a:t>
            </a:r>
          </a:p>
          <a:p>
            <a:pPr>
              <a:defRPr/>
            </a:pPr>
            <a:r>
              <a:rPr lang="en-US" sz="1600" dirty="0">
                <a:solidFill>
                  <a:schemeClr val="bg1"/>
                </a:solidFill>
                <a:latin typeface="+mj-lt"/>
              </a:rPr>
              <a:t>(</a:t>
            </a:r>
            <a:r>
              <a:rPr lang="en-US" sz="1400" i="1" dirty="0">
                <a:solidFill>
                  <a:schemeClr val="bg1"/>
                </a:solidFill>
                <a:latin typeface="+mj-lt"/>
              </a:rPr>
              <a:t>Better Brains for Babies, 2011).</a:t>
            </a:r>
          </a:p>
        </p:txBody>
      </p:sp>
      <p:sp>
        <p:nvSpPr>
          <p:cNvPr id="10" name="TextBox 9"/>
          <p:cNvSpPr txBox="1"/>
          <p:nvPr/>
        </p:nvSpPr>
        <p:spPr>
          <a:xfrm>
            <a:off x="4876800" y="5486400"/>
            <a:ext cx="3962400" cy="1016000"/>
          </a:xfrm>
          <a:prstGeom prst="rect">
            <a:avLst/>
          </a:prstGeom>
          <a:noFill/>
        </p:spPr>
        <p:txBody>
          <a:bodyPr>
            <a:spAutoFit/>
          </a:bodyPr>
          <a:lstStyle/>
          <a:p>
            <a:pPr>
              <a:defRPr/>
            </a:pPr>
            <a:r>
              <a:rPr lang="en-US" sz="1200" b="1" dirty="0">
                <a:solidFill>
                  <a:schemeClr val="bg1"/>
                </a:solidFill>
                <a:latin typeface="+mj-lt"/>
              </a:rPr>
              <a:t>Mr. Rogers described play in this way:</a:t>
            </a:r>
          </a:p>
          <a:p>
            <a:pPr>
              <a:defRPr/>
            </a:pPr>
            <a:endParaRPr lang="en-US" sz="1200" dirty="0">
              <a:solidFill>
                <a:schemeClr val="bg1"/>
              </a:solidFill>
              <a:latin typeface="+mj-lt"/>
            </a:endParaRPr>
          </a:p>
          <a:p>
            <a:pPr>
              <a:defRPr/>
            </a:pPr>
            <a:r>
              <a:rPr lang="en-US" sz="1200" i="1" dirty="0">
                <a:solidFill>
                  <a:schemeClr val="bg1"/>
                </a:solidFill>
                <a:latin typeface="+mj-lt"/>
              </a:rPr>
              <a:t>Play is often talked about as if it were a relief from serious learning.  But for children, play is serious learning.  Play is really the work of childhood.</a:t>
            </a:r>
          </a:p>
        </p:txBody>
      </p:sp>
    </p:spTree>
  </p:cSld>
  <p:clrMapOvr>
    <a:masterClrMapping/>
  </p:clrMapOvr>
  <p:transition spd="slow" advClick="0" advTm="1900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Content Placeholder 6" descr="BN Pic 19.jpg"/>
          <p:cNvPicPr>
            <a:picLocks noGrp="1" noChangeAspect="1"/>
          </p:cNvPicPr>
          <p:nvPr>
            <p:ph sz="half" idx="1"/>
          </p:nvPr>
        </p:nvPicPr>
        <p:blipFill>
          <a:blip r:embed="rId2" cstate="print"/>
          <a:srcRect/>
          <a:stretch>
            <a:fillRect/>
          </a:stretch>
        </p:blipFill>
        <p:spPr>
          <a:xfrm>
            <a:off x="609600" y="3276600"/>
            <a:ext cx="2514750" cy="2519692"/>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388" name="Content Placeholder 7" descr="BN Pic 20.jpg"/>
          <p:cNvPicPr>
            <a:picLocks noGrp="1" noChangeAspect="1"/>
          </p:cNvPicPr>
          <p:nvPr>
            <p:ph sz="half" idx="2"/>
          </p:nvPr>
        </p:nvPicPr>
        <p:blipFill>
          <a:blip r:embed="rId3" cstate="print"/>
          <a:srcRect/>
          <a:stretch>
            <a:fillRect/>
          </a:stretch>
        </p:blipFill>
        <p:spPr>
          <a:xfrm>
            <a:off x="5410200" y="838199"/>
            <a:ext cx="2833481" cy="2839049"/>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Box 4"/>
          <p:cNvSpPr txBox="1">
            <a:spLocks noChangeArrowheads="1"/>
          </p:cNvSpPr>
          <p:nvPr/>
        </p:nvSpPr>
        <p:spPr bwMode="auto">
          <a:xfrm>
            <a:off x="533400" y="685800"/>
            <a:ext cx="3105150" cy="2062163"/>
          </a:xfrm>
          <a:prstGeom prst="rect">
            <a:avLst/>
          </a:prstGeom>
          <a:noFill/>
          <a:ln w="9525">
            <a:noFill/>
            <a:miter lim="800000"/>
            <a:headEnd/>
            <a:tailEnd/>
          </a:ln>
        </p:spPr>
        <p:txBody>
          <a:bodyPr>
            <a:spAutoFit/>
          </a:bodyPr>
          <a:lstStyle/>
          <a:p>
            <a:pPr>
              <a:defRPr/>
            </a:pPr>
            <a:r>
              <a:rPr lang="en-US" sz="1600" dirty="0">
                <a:solidFill>
                  <a:schemeClr val="bg1"/>
                </a:solidFill>
                <a:latin typeface="+mn-lt"/>
              </a:rPr>
              <a:t>Drs. McFadden-Garden &amp; Davison viewed the large array of children’s literature in the beautiful Barnes &amp; Noble store at Peachtree Forum  in Norcross, GA.  They also interacted with parents and children by providing enriching literacy strategies.  </a:t>
            </a:r>
          </a:p>
        </p:txBody>
      </p:sp>
      <p:sp>
        <p:nvSpPr>
          <p:cNvPr id="7" name="TextBox 6"/>
          <p:cNvSpPr txBox="1"/>
          <p:nvPr/>
        </p:nvSpPr>
        <p:spPr>
          <a:xfrm>
            <a:off x="4572000" y="4267200"/>
            <a:ext cx="4038600" cy="1570038"/>
          </a:xfrm>
          <a:prstGeom prst="rect">
            <a:avLst/>
          </a:prstGeom>
          <a:noFill/>
        </p:spPr>
        <p:txBody>
          <a:bodyPr>
            <a:spAutoFit/>
          </a:bodyPr>
          <a:lstStyle/>
          <a:p>
            <a:pPr>
              <a:defRPr/>
            </a:pPr>
            <a:r>
              <a:rPr lang="en-US" sz="1600" dirty="0">
                <a:solidFill>
                  <a:schemeClr val="bg1"/>
                </a:solidFill>
                <a:latin typeface="+mn-lt"/>
              </a:rPr>
              <a:t>Children visiting Barnes and Noble enjoyed meeting Drs. Davison and McFadden-Garden as they entertained the children with Seuss literature along with arts and craft activities.  The parents were very pleased with the interactions with the pediatricians. </a:t>
            </a:r>
          </a:p>
        </p:txBody>
      </p:sp>
    </p:spTree>
  </p:cSld>
  <p:clrMapOvr>
    <a:masterClrMapping/>
  </p:clrMapOvr>
  <p:transition spd="slow" advClick="0" advTm="1500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pic3.JPG"/>
          <p:cNvPicPr>
            <a:picLocks noChangeAspect="1"/>
          </p:cNvPicPr>
          <p:nvPr/>
        </p:nvPicPr>
        <p:blipFill>
          <a:blip r:embed="rId2" cstate="print"/>
          <a:stretch>
            <a:fillRect/>
          </a:stretch>
        </p:blipFill>
        <p:spPr>
          <a:xfrm>
            <a:off x="533400" y="2133600"/>
            <a:ext cx="5334000" cy="4000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6477000" y="1071563"/>
            <a:ext cx="2514600" cy="5786437"/>
          </a:xfrm>
          <a:prstGeom prst="rect">
            <a:avLst/>
          </a:prstGeom>
          <a:noFill/>
        </p:spPr>
        <p:txBody>
          <a:bodyPr>
            <a:spAutoFit/>
          </a:bodyPr>
          <a:lstStyle/>
          <a:p>
            <a:pPr>
              <a:defRPr/>
            </a:pPr>
            <a:r>
              <a:rPr lang="en-US" sz="1600" dirty="0">
                <a:solidFill>
                  <a:schemeClr val="bg1"/>
                </a:solidFill>
                <a:latin typeface="+mn-lt"/>
              </a:rPr>
              <a:t>In April 2012, Emory’s Urban Health Program  hosted a </a:t>
            </a:r>
            <a:r>
              <a:rPr lang="en-US" sz="1600" dirty="0" err="1">
                <a:solidFill>
                  <a:schemeClr val="bg1"/>
                </a:solidFill>
                <a:latin typeface="+mn-lt"/>
              </a:rPr>
              <a:t>bookfair</a:t>
            </a:r>
            <a:r>
              <a:rPr lang="en-US" sz="1600" dirty="0">
                <a:solidFill>
                  <a:schemeClr val="bg1"/>
                </a:solidFill>
                <a:latin typeface="+mn-lt"/>
              </a:rPr>
              <a:t> at Barnes and Noble at the Forum.  The event helped raise money for give-away books for patients at Children’s Healthcare of Atlanta at Hughes Spalding.  In addition, </a:t>
            </a:r>
            <a:r>
              <a:rPr lang="en-US" sz="1600" dirty="0" err="1">
                <a:solidFill>
                  <a:schemeClr val="bg1"/>
                </a:solidFill>
                <a:latin typeface="+mn-lt"/>
              </a:rPr>
              <a:t>bookfair</a:t>
            </a:r>
            <a:r>
              <a:rPr lang="en-US" sz="1600" dirty="0">
                <a:solidFill>
                  <a:schemeClr val="bg1"/>
                </a:solidFill>
                <a:latin typeface="+mn-lt"/>
              </a:rPr>
              <a:t> activities were designed to raise awareness about the important of early literacy experiences.  Emory pediatricians believe in caring for the “whole child” and recognize that reading aloud is one of the most important ways parents can prepare their children to be successful students.</a:t>
            </a:r>
          </a:p>
          <a:p>
            <a:pPr>
              <a:defRPr/>
            </a:pPr>
            <a:endParaRPr lang="en-US" dirty="0">
              <a:solidFill>
                <a:schemeClr val="bg1"/>
              </a:solidFill>
              <a:latin typeface="+mn-lt"/>
            </a:endParaRPr>
          </a:p>
          <a:p>
            <a:pPr>
              <a:defRPr/>
            </a:pPr>
            <a:endParaRPr lang="en-US" sz="1600" dirty="0">
              <a:solidFill>
                <a:schemeClr val="bg1"/>
              </a:solidFill>
              <a:latin typeface="+mn-lt"/>
            </a:endParaRPr>
          </a:p>
        </p:txBody>
      </p:sp>
      <p:sp>
        <p:nvSpPr>
          <p:cNvPr id="7" name="Rectangle 6"/>
          <p:cNvSpPr/>
          <p:nvPr/>
        </p:nvSpPr>
        <p:spPr>
          <a:xfrm>
            <a:off x="457200" y="152400"/>
            <a:ext cx="8340745" cy="923330"/>
          </a:xfrm>
          <a:prstGeom prst="rect">
            <a:avLst/>
          </a:prstGeom>
          <a:noFill/>
        </p:spPr>
        <p:txBody>
          <a:bodyPr wrap="none">
            <a:spAutoFit/>
          </a:bodyPr>
          <a:lstStyle/>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Barnes &amp; Noble </a:t>
            </a:r>
            <a:r>
              <a:rPr lang="en-US"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Bookfair</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TextBox 4"/>
          <p:cNvSpPr txBox="1"/>
          <p:nvPr/>
        </p:nvSpPr>
        <p:spPr>
          <a:xfrm>
            <a:off x="3657600" y="6211888"/>
            <a:ext cx="2590800" cy="461962"/>
          </a:xfrm>
          <a:prstGeom prst="rect">
            <a:avLst/>
          </a:prstGeom>
          <a:noFill/>
        </p:spPr>
        <p:txBody>
          <a:bodyPr>
            <a:spAutoFit/>
          </a:bodyPr>
          <a:lstStyle/>
          <a:p>
            <a:pPr>
              <a:defRPr/>
            </a:pPr>
            <a:r>
              <a:rPr lang="en-US" sz="1200" i="1" dirty="0">
                <a:solidFill>
                  <a:schemeClr val="bg1"/>
                </a:solidFill>
                <a:latin typeface="+mn-lt"/>
              </a:rPr>
              <a:t>Here is  Dr. Laura Babcock promoting the book fair to store customers.</a:t>
            </a:r>
            <a:endParaRPr lang="en-US" sz="1200" i="1" dirty="0">
              <a:latin typeface="+mn-lt"/>
            </a:endParaRPr>
          </a:p>
        </p:txBody>
      </p:sp>
    </p:spTree>
  </p:cSld>
  <p:clrMapOvr>
    <a:masterClrMapping/>
  </p:clrMapOvr>
  <p:transition spd="slow" advClick="0" advTm="1400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4" descr="BN Pic 3.jpg"/>
          <p:cNvPicPr>
            <a:picLocks noGrp="1" noChangeAspect="1"/>
          </p:cNvPicPr>
          <p:nvPr>
            <p:ph sz="half" idx="1"/>
          </p:nvPr>
        </p:nvPicPr>
        <p:blipFill>
          <a:blip r:embed="rId2" cstate="print"/>
          <a:srcRect/>
          <a:stretch>
            <a:fillRect/>
          </a:stretch>
        </p:blipFill>
        <p:spPr>
          <a:xfrm>
            <a:off x="381000" y="1600200"/>
            <a:ext cx="4038600" cy="4046538"/>
          </a:xfr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Content Placeholder 17" descr="BN Pic 14.jpg"/>
          <p:cNvPicPr>
            <a:picLocks noGrp="1" noChangeAspect="1"/>
          </p:cNvPicPr>
          <p:nvPr>
            <p:ph sz="half" idx="2"/>
          </p:nvPr>
        </p:nvPicPr>
        <p:blipFill>
          <a:blip r:embed="rId3" cstate="print"/>
          <a:srcRect l="-3773" b="35977"/>
          <a:stretch>
            <a:fillRect/>
          </a:stretch>
        </p:blipFill>
        <p:spPr>
          <a:xfrm>
            <a:off x="4724400" y="1295400"/>
            <a:ext cx="4038600" cy="2496618"/>
          </a:xfr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100" name="AutoShape 2" descr="data:image/jpeg;base64,/9j/4AAQSkZJRgABAQAAAQABAAD/4QBgRXhpZgAASUkqAAgAAAACADEBAgAHAAAAJgAAAGmHBAABAAAALgAAAAAAAABQaWNhc2EAAAMAAJAHAAQAAAAwMjIwAqAEAAEAAABWAAAAA6AEAAEAAABWAAAAAAAAAP/bAIQAAwICCggKCggOCAgICAgLCA0KCggICAoICAgKCggICAgICAgICQcICggICAgICgoICAgNCQoICAwOCggMCAgJCAEDBAQGBQYKBgYKEQ4MDQ0ODg0ODA4QDgwMDA8NDQ0MDQ0QDQ0NDg8NDAwNDAwMDA0PDA4NDQwNDA0NDQwMDQwO/8AAEQgAVgBWAwERAAIRAQMRAf/EAB0AAAAGAwEAAAAAAAAAAAAAAAQFBgcICQECAwD/xAA+EAACAQMBBAcDCgQHAQAAAAABAgMABBESBQYHIQgTIjFBUWFxgaEJFCMyUoKRorHBcpKjszNEYmNz0fBC/8QAHAEAAQUBAQEAAAAAAAAAAAAAAAECAwQFBgcI/8QANxEAAQMCAwMKBAUFAAAAAAAAAQACAwQRBRIhBjFBIjJRYYGRobHR8AcTFXEUQlKSwRYjM2Jy/9oADAMBAAIRAxEAPwC1OhCwaELnppU1oublMD02uIs+zdjvJDI0M9xLDCJUzriV9TSMjKQyM0aNGrA5RpFI5gVRrJcrDZd1sfh8VdiTRKLtAJI4GxA1779irKvt55Z+bTzSd5+klkfBP1j22Y5PsNcU6Yr6siooIRaJmiU+4/GvaOziDBtC5hAx9GX62E48Ool1wqD3HQqH1BwasxVbo9VjV2ztBWgieMXPHiO0WKl3wi+UIjcLFfQ9U/IfOLZWeFvDLwjVLFz79LSqO8ugyK24MSDucvG8Z+HsjCXUTrj9J0Pfx8PspWbncSrPaCCSC7t7pD4wyq+PQ6ScH0OK2WzNPFeUVmH1VG4smjLT1gpTk1NoVmi/QvLQltqt6RKvUIWDQha5oCS99FGX5QuIHYMp+zcWJB8iZ41P5HYVmV45BXouwDcuKAX3td/HoqtVuShx6/jXI2uvrDlN0aUYw3wNMuL2UWhN3FC45KaTbcm5GE7u1DNmbXkhcSo8kMoxiSFykgA5hQykNj0zg8wQQSDYjmezW6qzwxSD5b2BzTvBCk9wc6et3ZBYbpTfwjA63KrcKPM4ASXH3T7TWpDiRvYrybG9gIagmWiOU/p4dinXwv4r2u14RcQSiRCOYPJ0P2XQ9pSPIiujilDxe68KxDDZqCQxTN1HFLWp1lLNCFihC1xQEh6U3nHHceHado9hKCYZwclThkddJjdT3Bo2w6k9xUHwpr4fmtLela+FYk7D6ls7N4Kqm438A7zYkpSWMyWrN9FcoD1UmT2Vfv6twMDDEBj9Ut3DjqumfBzV9ZbP7RUuKQ6OtJxaf49+qatwRVFoaRd+9dLlOq8u0mHiT6H9sfvRyeCrOlexdk3nI746cGkqF1Q8C9kMTehD3qwqMtN0v4lhNzvT69EXi09ltCIIzNDOyrJHzwckDOPMf91uYdfPr0LyrbtkElL8xvOuFbPE+QD5gV06+dXN1XWhCwaELQmkcmbrppNqcYrR9ozbJMix3kCQsscpC9ekidb9CzEB2QcnVclRzOAc0sczQQCVvNwmeSkFUxhIvqRw+/qjna+yILuJ7aWJJ4pFKvHKuVZTkMCjKQeXiKtSxtkFnBUKeompZA6JxaRxGih7xQ+TuhkZpLO7NtqyRBcqZYB/pjlGJo1zz7YudPgFGMc/NhAebgr2LDPiKYg2OsZmtxbvP3vp5KPe9vQw23aAt80ju0He1nOsh/klWKYj0CVlPw17OC7un20wyp0zFv8A1p6prb7hvfRHS1heofI20o5+vZwfdUYgkGmUrU+r0Z5TJm9pR9u7wTv5jHqs5ollYKhmj0PIx8I1YB25czgHAGTyqaOlcTqFzVdtXQ00buUHO6tVYX0a+hRBs7q7uYarnkwjH1UPhqPiR6Vuw04ZqF4VieOTVxN9G30Clkq1cXNA3W9CcsGhC0IocbBIBxO9U59LDewXu2L6cHIWbSjDyg0xI6sCGBxGCCD35rjqyY/MGXffRfXOylE2DCYmubzhc34339hQfcHpY7X2dhVvDdQrj6K+DTgeizErcjyGJXVeXZ5YqaKtmZbMe/VVcS2Vw+s57Mp/0sPDd5KSW4Xyi9rLhLu0mtW8ZYfp4c+oVRcAn/jIH2j3ncixZhs0rzDEPh/UMu6jcD0B2/08U/u7HGvZ1+Mw39tMfFRKvWL44ZDhlPocVpMrI3cV5/V4HiFIbSx+FkUbz7ejViTLEqDvJdQAPbSulZwVBtJV2uAQh3AHdZb+4k2q41xREx2mR2cD/FlGeR6x+4j/AOQvnUd7qk6xOu8KSCikUYK2pUq9QhYNCQrhO2FJ9DTco3JQ61iVWFxw6EG0IJZbiDTfQO8jhVbTcAMWbToc6Hxq5nWp5cgc1gVWHPccwC+kdnNuaY08dPPycoAvwt5+ai/vHu5Natolgmt2zjE0ToCfJWYBW+6xrKdC9nOXosdVDW8qF4cOo+yiGTz8Ph+NM03WUcoINgUHkAPMgHHcSBn3GpAcvFVXNH5tUodybA3NzFGSXDOuAzFhnyGonHuq5TSOdIACuSxt8dPSvkDQPsFd1wt3aFpZ29uBySNM+3GSfjXUM0Gq+ZnC8jnniUrlNKVG3rW1CcvUIWpNCQmyKNsbWRdMZdRJJq0qTzYLgvj2AjPtFKMt0+ON8gzEaImvW5Z/98aulh4KPMHG0fDekbvJs2KYFXhjkB8GVWGPLn5+QqJ0LDvCtNqpo/8AG8jtTEb2dGvZEzEnZ8CMc5aEGJifPVEUb81Q/hYeA1XRU21OIU7cucn76juN0222uhpsxvqi5h/huJGH9UvVd2HMWozbau/M4ftHog+x+izZbOLXiyXMkkCsyiV105UE9yoM+nOkbSNjOYKvX7UT1kJheRY9AVjewZdUUZ80T9BUy4hzrlDxQlW1CF6kQkpxK31XZ1ncXpGoQRuwXn2mAwqnTz5t348KdZJvNlV5x16Tl3tWa1u8fMZ7Rez81mcqJSctKkmElUMOzoJOQSrGQHnzddVuY7+2vpfY3AYRRk1DMwfxI6rW9+CP90flCNpwKEnt7XaKgAa2zb3Jx4vJGkkBJ80toj9ovTYcWlaOV78/JFf8OqSSQuiJYT0ajsvrp9z2JZWnyiFm+Ot2dfQse/qXtp0B8cGR4HIHomfStZmLtJsVwdV8OpY3EskzDrFvVD06b2x5O+S7i9HtJT/a6xf1qx9Sh6fArEl2MrmmzGg9o9Vwl6XOxjz+eSj22V5+1uRTvqcHSe4+iqnY/EL8wfub6oJP0kNn3uLOGSWaW4Kpk28saIpYamZ5kQ5K5wFB548M0wV0chs0+Cr1Wy9XSxGWRosOsHyViOxkxHGvkie/sirHC65OyHZoTbrNCVaSSgDJOAPGkISBIrfTf2OGCZtBl0RyHSQCGwpwMHOoEjyqNz7Aq5Twh8jQekKlzejeMzSySkBTI7sVAwE1MW0BVCgBM4HLwriZ3Oc7cvs/DDHBRxxxW0A8AiQ3QqM7lpOqczuUeCCTyA+2nNBVOUtcNEWTrirAWDKwBcFanLPLUteFu0BFdQSeTpn8asQc8LJxmn+bRvYOhXl7obQEtvC4OQ0cZ/KK6lm5fMkkbozl60cg04bki2oQuNzBqUr5g0BBTZbbhVCVcdV341/4R9VkxoGfJ9NBAKljeWlMJxN6IGzr8mY25hkfn1tsxQMfFiF+hf72aqSUbHG4XZUG09ZRCzHkjr9+Sj5vV0AnBJhvjp8BPFqx5APGyY5+OGqjLh5PNXa0u3pItUM7R7Kbza3Qv2oncbRx5mWRGP3TCw/PVQ0MnC3vsW3HtpRW1zdw9QiG46I21x/l4m/hnX91HxxThQyW1Uh2uoXcXdw9UU3PRi2qn+SY/wAMsOPjIP0pv4KRP/qWiIuHHuS54Y9Ey/eRJJRHbRKysctrlODkjSo0DOMfXPs8Kkjo5A65WJX7UUhicxhNyCNysQ2BvzLbjTqGlAORHZxjLeij3DFbjQQLFeKyvL3EnpTxbmbyreQR3C90g+I5H41Iqx52iPaEL1CFwuLQONJCsp8GGR+B5fpQhJa94W27EsvWW7HvNvI0efaq9k+8GlujMiHaHDO5GSt1DKB4XVupOPLrIDFIfaxNKCjMkFvIZLbPWQwsBntQXEq/0pYZB7utHtqTMEmZwSBi4m20jFQtwGH2oYSP5hMCf5RRcJwe46XXLaW+8MY1aXIHlEmf7370micS4aXSfseKyTtoiict/ulIRn2oJ2/TPp30htZKGHnEp0t1+CN1fjMt3HDbt9aK1V9ci+KvNJ2sHuOkLmo0hKkVu9u/HaxJAi6Y4gAo9BQmIyoQv//Z">
            <a:hlinkClick r:id="rId4"/>
          </p:cNvPr>
          <p:cNvSpPr>
            <a:spLocks noChangeAspect="1" noChangeArrowheads="1"/>
          </p:cNvSpPr>
          <p:nvPr/>
        </p:nvSpPr>
        <p:spPr bwMode="auto">
          <a:xfrm>
            <a:off x="52388" y="-388938"/>
            <a:ext cx="819150" cy="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1" name="AutoShape 4" descr="data:image/jpeg;base64,/9j/4AAQSkZJRgABAQAAAQABAAD/4QBgRXhpZgAASUkqAAgAAAACADEBAgAHAAAAJgAAAGmHBAABAAAALgAAAAAAAABQaWNhc2EAAAMAAJAHAAQAAAAwMjIwAqAEAAEAAABWAAAAA6AEAAEAAABWAAAAAAAAAP/bAIQAAwICCggKCggOCAgICAgLCA0KCggICAoICAgKCggICAgICAgICQcICggICAgICgoICAgNCQoICAwOCggMCAgJCAEDBAQGBQYKBgYKEQ4MDQ0ODg0ODA4QDgwMDA8NDQ0MDQ0QDQ0NDg8NDAwNDAwMDA0PDA4NDQwNDA0NDQwMDQwO/8AAEQgAVgBWAwERAAIRAQMRAf/EAB0AAAAGAwEAAAAAAAAAAAAAAAQFBgcICQECAwD/xAA+EAACAQMBBAcDCgQHAQAAAAABAgMABBESBQYHIQgTIjFBUWFxgaEJFCMyUoKRorHBcpKjszNEYmNz0fBC/8QAHAEAAQUBAQEAAAAAAAAAAAAAAAECAwQFBgcI/8QANxEAAQMCAwMKBAUFAAAAAAAAAQACAwQRBRIhBjFBIjJRYYGRobHR8AcTFXEUQlKSwRYjM2Jy/9oADAMBAAIRAxEAPwC1OhCwaELnppU1oublMD02uIs+zdjvJDI0M9xLDCJUzriV9TSMjKQyM0aNGrA5RpFI5gVRrJcrDZd1sfh8VdiTRKLtAJI4GxA1779irKvt55Z+bTzSd5+klkfBP1j22Y5PsNcU6Yr6siooIRaJmiU+4/GvaOziDBtC5hAx9GX62E48Ool1wqD3HQqH1BwasxVbo9VjV2ztBWgieMXPHiO0WKl3wi+UIjcLFfQ9U/IfOLZWeFvDLwjVLFz79LSqO8ugyK24MSDucvG8Z+HsjCXUTrj9J0Pfx8PspWbncSrPaCCSC7t7pD4wyq+PQ6ScH0OK2WzNPFeUVmH1VG4smjLT1gpTk1NoVmi/QvLQltqt6RKvUIWDQha5oCS99FGX5QuIHYMp+zcWJB8iZ41P5HYVmV45BXouwDcuKAX3td/HoqtVuShx6/jXI2uvrDlN0aUYw3wNMuL2UWhN3FC45KaTbcm5GE7u1DNmbXkhcSo8kMoxiSFykgA5hQykNj0zg8wQQSDYjmezW6qzwxSD5b2BzTvBCk9wc6et3ZBYbpTfwjA63KrcKPM4ASXH3T7TWpDiRvYrybG9gIagmWiOU/p4dinXwv4r2u14RcQSiRCOYPJ0P2XQ9pSPIiujilDxe68KxDDZqCQxTN1HFLWp1lLNCFihC1xQEh6U3nHHceHado9hKCYZwclThkddJjdT3Bo2w6k9xUHwpr4fmtLela+FYk7D6ls7N4Kqm438A7zYkpSWMyWrN9FcoD1UmT2Vfv6twMDDEBj9Ut3DjqumfBzV9ZbP7RUuKQ6OtJxaf49+qatwRVFoaRd+9dLlOq8u0mHiT6H9sfvRyeCrOlexdk3nI746cGkqF1Q8C9kMTehD3qwqMtN0v4lhNzvT69EXi09ltCIIzNDOyrJHzwckDOPMf91uYdfPr0LyrbtkElL8xvOuFbPE+QD5gV06+dXN1XWhCwaELQmkcmbrppNqcYrR9ozbJMix3kCQsscpC9ekidb9CzEB2QcnVclRzOAc0sczQQCVvNwmeSkFUxhIvqRw+/qjna+yILuJ7aWJJ4pFKvHKuVZTkMCjKQeXiKtSxtkFnBUKeompZA6JxaRxGih7xQ+TuhkZpLO7NtqyRBcqZYB/pjlGJo1zz7YudPgFGMc/NhAebgr2LDPiKYg2OsZmtxbvP3vp5KPe9vQw23aAt80ju0He1nOsh/klWKYj0CVlPw17OC7un20wyp0zFv8A1p6prb7hvfRHS1heofI20o5+vZwfdUYgkGmUrU+r0Z5TJm9pR9u7wTv5jHqs5ollYKhmj0PIx8I1YB25czgHAGTyqaOlcTqFzVdtXQ00buUHO6tVYX0a+hRBs7q7uYarnkwjH1UPhqPiR6Vuw04ZqF4VieOTVxN9G30Clkq1cXNA3W9CcsGhC0IocbBIBxO9U59LDewXu2L6cHIWbSjDyg0xI6sCGBxGCCD35rjqyY/MGXffRfXOylE2DCYmubzhc34339hQfcHpY7X2dhVvDdQrj6K+DTgeizErcjyGJXVeXZ5YqaKtmZbMe/VVcS2Vw+s57Mp/0sPDd5KSW4Xyi9rLhLu0mtW8ZYfp4c+oVRcAn/jIH2j3ncixZhs0rzDEPh/UMu6jcD0B2/08U/u7HGvZ1+Mw39tMfFRKvWL44ZDhlPocVpMrI3cV5/V4HiFIbSx+FkUbz7ejViTLEqDvJdQAPbSulZwVBtJV2uAQh3AHdZb+4k2q41xREx2mR2cD/FlGeR6x+4j/AOQvnUd7qk6xOu8KSCikUYK2pUq9QhYNCQrhO2FJ9DTco3JQ61iVWFxw6EG0IJZbiDTfQO8jhVbTcAMWbToc6Hxq5nWp5cgc1gVWHPccwC+kdnNuaY08dPPycoAvwt5+ai/vHu5Natolgmt2zjE0ToCfJWYBW+6xrKdC9nOXosdVDW8qF4cOo+yiGTz8Ph+NM03WUcoINgUHkAPMgHHcSBn3GpAcvFVXNH5tUodybA3NzFGSXDOuAzFhnyGonHuq5TSOdIACuSxt8dPSvkDQPsFd1wt3aFpZ29uBySNM+3GSfjXUM0Gq+ZnC8jnniUrlNKVG3rW1CcvUIWpNCQmyKNsbWRdMZdRJJq0qTzYLgvj2AjPtFKMt0+ON8gzEaImvW5Z/98aulh4KPMHG0fDekbvJs2KYFXhjkB8GVWGPLn5+QqJ0LDvCtNqpo/8AG8jtTEb2dGvZEzEnZ8CMc5aEGJifPVEUb81Q/hYeA1XRU21OIU7cucn76juN0222uhpsxvqi5h/huJGH9UvVd2HMWozbau/M4ftHog+x+izZbOLXiyXMkkCsyiV105UE9yoM+nOkbSNjOYKvX7UT1kJheRY9AVjewZdUUZ80T9BUy4hzrlDxQlW1CF6kQkpxK31XZ1ncXpGoQRuwXn2mAwqnTz5t348KdZJvNlV5x16Tl3tWa1u8fMZ7Rez81mcqJSctKkmElUMOzoJOQSrGQHnzddVuY7+2vpfY3AYRRk1DMwfxI6rW9+CP90flCNpwKEnt7XaKgAa2zb3Jx4vJGkkBJ80toj9ovTYcWlaOV78/JFf8OqSSQuiJYT0ajsvrp9z2JZWnyiFm+Ot2dfQse/qXtp0B8cGR4HIHomfStZmLtJsVwdV8OpY3EskzDrFvVD06b2x5O+S7i9HtJT/a6xf1qx9Sh6fArEl2MrmmzGg9o9Vwl6XOxjz+eSj22V5+1uRTvqcHSe4+iqnY/EL8wfub6oJP0kNn3uLOGSWaW4Kpk28saIpYamZ5kQ5K5wFB548M0wV0chs0+Cr1Wy9XSxGWRosOsHyViOxkxHGvkie/sirHC65OyHZoTbrNCVaSSgDJOAPGkISBIrfTf2OGCZtBl0RyHSQCGwpwMHOoEjyqNz7Aq5Twh8jQekKlzejeMzSySkBTI7sVAwE1MW0BVCgBM4HLwriZ3Oc7cvs/DDHBRxxxW0A8AiQ3QqM7lpOqczuUeCCTyA+2nNBVOUtcNEWTrirAWDKwBcFanLPLUteFu0BFdQSeTpn8asQc8LJxmn+bRvYOhXl7obQEtvC4OQ0cZ/KK6lm5fMkkbozl60cg04bki2oQuNzBqUr5g0BBTZbbhVCVcdV341/4R9VkxoGfJ9NBAKljeWlMJxN6IGzr8mY25hkfn1tsxQMfFiF+hf72aqSUbHG4XZUG09ZRCzHkjr9+Sj5vV0AnBJhvjp8BPFqx5APGyY5+OGqjLh5PNXa0u3pItUM7R7Kbza3Qv2oncbRx5mWRGP3TCw/PVQ0MnC3vsW3HtpRW1zdw9QiG46I21x/l4m/hnX91HxxThQyW1Uh2uoXcXdw9UU3PRi2qn+SY/wAMsOPjIP0pv4KRP/qWiIuHHuS54Y9Ey/eRJJRHbRKysctrlODkjSo0DOMfXPs8Kkjo5A65WJX7UUhicxhNyCNysQ2BvzLbjTqGlAORHZxjLeij3DFbjQQLFeKyvL3EnpTxbmbyreQR3C90g+I5H41Iqx52iPaEL1CFwuLQONJCsp8GGR+B5fpQhJa94W27EsvWW7HvNvI0efaq9k+8GlujMiHaHDO5GSt1DKB4XVupOPLrIDFIfaxNKCjMkFvIZLbPWQwsBntQXEq/0pYZB7utHtqTMEmZwSBi4m20jFQtwGH2oYSP5hMCf5RRcJwe46XXLaW+8MY1aXIHlEmf7370micS4aXSfseKyTtoiict/ulIRn2oJ2/TPp30htZKGHnEp0t1+CN1fjMt3HDbt9aK1V9ci+KvNJ2sHuOkLmo0hKkVu9u/HaxJAi6Y4gAo9BQmIyoQv//Z">
            <a:hlinkClick r:id="rId4"/>
          </p:cNvPr>
          <p:cNvSpPr>
            <a:spLocks noChangeAspect="1" noChangeArrowheads="1"/>
          </p:cNvSpPr>
          <p:nvPr/>
        </p:nvSpPr>
        <p:spPr bwMode="auto">
          <a:xfrm>
            <a:off x="52388" y="-388938"/>
            <a:ext cx="819150" cy="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 name="Rectangle 9"/>
          <p:cNvSpPr/>
          <p:nvPr/>
        </p:nvSpPr>
        <p:spPr>
          <a:xfrm>
            <a:off x="1049051" y="0"/>
            <a:ext cx="7379201" cy="923330"/>
          </a:xfrm>
          <a:prstGeom prst="rect">
            <a:avLst/>
          </a:prstGeom>
          <a:noFill/>
        </p:spPr>
        <p:txBody>
          <a:bodyPr wrap="none">
            <a:spAutoFit/>
          </a:bodyPr>
          <a:lstStyle/>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Dr. McFadden-Garden</a:t>
            </a:r>
          </a:p>
        </p:txBody>
      </p:sp>
      <p:sp>
        <p:nvSpPr>
          <p:cNvPr id="4103" name="TextBox 10"/>
          <p:cNvSpPr txBox="1">
            <a:spLocks noChangeArrowheads="1"/>
          </p:cNvSpPr>
          <p:nvPr/>
        </p:nvSpPr>
        <p:spPr bwMode="auto">
          <a:xfrm>
            <a:off x="4038600" y="5715000"/>
            <a:ext cx="4648200" cy="830263"/>
          </a:xfrm>
          <a:prstGeom prst="rect">
            <a:avLst/>
          </a:prstGeom>
          <a:noFill/>
          <a:ln w="9525">
            <a:noFill/>
            <a:miter lim="800000"/>
            <a:headEnd/>
            <a:tailEnd/>
          </a:ln>
        </p:spPr>
        <p:txBody>
          <a:bodyPr>
            <a:spAutoFit/>
          </a:bodyPr>
          <a:lstStyle/>
          <a:p>
            <a:pPr>
              <a:defRPr/>
            </a:pPr>
            <a:r>
              <a:rPr lang="en-US" sz="1600" dirty="0">
                <a:solidFill>
                  <a:schemeClr val="bg1"/>
                </a:solidFill>
                <a:latin typeface="+mn-lt"/>
              </a:rPr>
              <a:t>Dr. McFadden started the second day of the Barnes &amp; Noble </a:t>
            </a:r>
            <a:r>
              <a:rPr lang="en-US" sz="1600" dirty="0" err="1">
                <a:solidFill>
                  <a:schemeClr val="bg1"/>
                </a:solidFill>
                <a:latin typeface="+mn-lt"/>
              </a:rPr>
              <a:t>Bookfair</a:t>
            </a:r>
            <a:r>
              <a:rPr lang="en-US" sz="1600" dirty="0">
                <a:solidFill>
                  <a:schemeClr val="bg1"/>
                </a:solidFill>
                <a:latin typeface="+mn-lt"/>
              </a:rPr>
              <a:t> by performing  a motivating read-aloud using Dr. Seuss’s </a:t>
            </a:r>
            <a:r>
              <a:rPr lang="en-US" sz="1600" i="1" dirty="0">
                <a:solidFill>
                  <a:schemeClr val="bg1"/>
                </a:solidFill>
                <a:latin typeface="+mn-lt"/>
              </a:rPr>
              <a:t>Oh, the Places You’ll Go! </a:t>
            </a:r>
          </a:p>
        </p:txBody>
      </p:sp>
      <p:pic>
        <p:nvPicPr>
          <p:cNvPr id="12" name="Picture 11" descr="Oh1.bmp"/>
          <p:cNvPicPr>
            <a:picLocks noChangeAspect="1"/>
          </p:cNvPicPr>
          <p:nvPr/>
        </p:nvPicPr>
        <p:blipFill>
          <a:blip r:embed="rId5" cstate="print"/>
          <a:stretch>
            <a:fillRect/>
          </a:stretch>
        </p:blipFill>
        <p:spPr>
          <a:xfrm rot="20151761">
            <a:off x="5694463" y="4017529"/>
            <a:ext cx="901082" cy="12102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1200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7" descr="BN Pic 6.jpg"/>
          <p:cNvPicPr>
            <a:picLocks noChangeAspect="1"/>
          </p:cNvPicPr>
          <p:nvPr/>
        </p:nvPicPr>
        <p:blipFill>
          <a:blip r:embed="rId2" cstate="print"/>
          <a:srcRect/>
          <a:stretch>
            <a:fillRect/>
          </a:stretch>
        </p:blipFill>
        <p:spPr>
          <a:xfrm>
            <a:off x="4724400" y="2362200"/>
            <a:ext cx="4038600" cy="40465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Cat in the Hat1.jpg"/>
          <p:cNvPicPr>
            <a:picLocks noChangeAspect="1"/>
          </p:cNvPicPr>
          <p:nvPr/>
        </p:nvPicPr>
        <p:blipFill>
          <a:blip r:embed="rId3" cstate="print"/>
          <a:stretch>
            <a:fillRect/>
          </a:stretch>
        </p:blipFill>
        <p:spPr>
          <a:xfrm rot="1157098">
            <a:off x="6768350" y="670179"/>
            <a:ext cx="1000125" cy="1011362"/>
          </a:xfrm>
          <a:prstGeom prst="rect">
            <a:avLst/>
          </a:prstGeom>
          <a:ln w="228600" cap="sq" cmpd="thickThin">
            <a:solidFill>
              <a:srgbClr val="000000"/>
            </a:solidFill>
            <a:prstDash val="solid"/>
            <a:miter lim="800000"/>
          </a:ln>
          <a:effectLst>
            <a:innerShdw blurRad="76200">
              <a:srgbClr val="000000"/>
            </a:innerShdw>
          </a:effectLst>
        </p:spPr>
      </p:pic>
      <p:sp>
        <p:nvSpPr>
          <p:cNvPr id="5124" name="TextBox 4"/>
          <p:cNvSpPr txBox="1">
            <a:spLocks noChangeArrowheads="1"/>
          </p:cNvSpPr>
          <p:nvPr/>
        </p:nvSpPr>
        <p:spPr bwMode="auto">
          <a:xfrm>
            <a:off x="228600" y="762000"/>
            <a:ext cx="3733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solidFill>
                <a:schemeClr val="bg1"/>
              </a:solidFill>
              <a:latin typeface="Times New Roman" pitchFamily="18" charset="0"/>
              <a:cs typeface="Times New Roman" pitchFamily="18" charset="0"/>
            </a:endParaRPr>
          </a:p>
          <a:p>
            <a:pPr eaLnBrk="1" hangingPunct="1"/>
            <a:endParaRPr lang="en-US">
              <a:solidFill>
                <a:schemeClr val="bg1"/>
              </a:solidFill>
              <a:latin typeface="Times New Roman" pitchFamily="18" charset="0"/>
              <a:cs typeface="Times New Roman" pitchFamily="18" charset="0"/>
            </a:endParaRPr>
          </a:p>
          <a:p>
            <a:pPr eaLnBrk="1" hangingPunct="1"/>
            <a:r>
              <a:rPr lang="en-US" i="1">
                <a:solidFill>
                  <a:schemeClr val="bg1"/>
                </a:solidFill>
                <a:latin typeface="Times New Roman" pitchFamily="18" charset="0"/>
                <a:cs typeface="Times New Roman" pitchFamily="18" charset="0"/>
              </a:rPr>
              <a:t>        Congratulations!</a:t>
            </a:r>
          </a:p>
          <a:p>
            <a:pPr lvl="1" eaLnBrk="1" hangingPunct="1"/>
            <a:r>
              <a:rPr lang="en-US" i="1">
                <a:solidFill>
                  <a:schemeClr val="bg1"/>
                </a:solidFill>
                <a:latin typeface="Times New Roman" pitchFamily="18" charset="0"/>
                <a:cs typeface="Times New Roman" pitchFamily="18" charset="0"/>
              </a:rPr>
              <a:t>Today is your day.</a:t>
            </a:r>
          </a:p>
          <a:p>
            <a:pPr lvl="1" eaLnBrk="1" hangingPunct="1"/>
            <a:r>
              <a:rPr lang="en-US" i="1">
                <a:solidFill>
                  <a:schemeClr val="bg1"/>
                </a:solidFill>
                <a:latin typeface="Times New Roman" pitchFamily="18" charset="0"/>
                <a:cs typeface="Times New Roman" pitchFamily="18" charset="0"/>
              </a:rPr>
              <a:t>You’re off to Great Places!</a:t>
            </a:r>
          </a:p>
          <a:p>
            <a:pPr lvl="1" eaLnBrk="1" hangingPunct="1"/>
            <a:r>
              <a:rPr lang="en-US" i="1">
                <a:solidFill>
                  <a:schemeClr val="bg1"/>
                </a:solidFill>
                <a:latin typeface="Times New Roman" pitchFamily="18" charset="0"/>
                <a:cs typeface="Times New Roman" pitchFamily="18" charset="0"/>
              </a:rPr>
              <a:t>You’re off and away!</a:t>
            </a:r>
          </a:p>
          <a:p>
            <a:pPr eaLnBrk="1" hangingPunct="1"/>
            <a:r>
              <a:rPr lang="en-US" i="1">
                <a:solidFill>
                  <a:schemeClr val="bg1"/>
                </a:solidFill>
                <a:cs typeface="Arial" charset="0"/>
              </a:rPr>
              <a:t>   </a:t>
            </a:r>
          </a:p>
        </p:txBody>
      </p:sp>
      <p:pic>
        <p:nvPicPr>
          <p:cNvPr id="7" name="Picture 6" descr="Oh1.bmp"/>
          <p:cNvPicPr>
            <a:picLocks noChangeAspect="1"/>
          </p:cNvPicPr>
          <p:nvPr/>
        </p:nvPicPr>
        <p:blipFill>
          <a:blip r:embed="rId4" cstate="print"/>
          <a:stretch>
            <a:fillRect/>
          </a:stretch>
        </p:blipFill>
        <p:spPr>
          <a:xfrm rot="20151761">
            <a:off x="1839812" y="3123042"/>
            <a:ext cx="1037707" cy="13937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126" name="Rectangle 7"/>
          <p:cNvSpPr>
            <a:spLocks noChangeArrowheads="1"/>
          </p:cNvSpPr>
          <p:nvPr/>
        </p:nvSpPr>
        <p:spPr bwMode="auto">
          <a:xfrm>
            <a:off x="685800" y="4800600"/>
            <a:ext cx="3048000" cy="1754188"/>
          </a:xfrm>
          <a:prstGeom prst="rect">
            <a:avLst/>
          </a:prstGeom>
          <a:noFill/>
          <a:ln w="9525">
            <a:noFill/>
            <a:miter lim="800000"/>
            <a:headEnd/>
            <a:tailEnd/>
          </a:ln>
        </p:spPr>
        <p:txBody>
          <a:bodyPr>
            <a:spAutoFit/>
          </a:bodyPr>
          <a:lstStyle/>
          <a:p>
            <a:pPr>
              <a:defRPr/>
            </a:pPr>
            <a:r>
              <a:rPr lang="en-US" dirty="0">
                <a:solidFill>
                  <a:schemeClr val="bg1"/>
                </a:solidFill>
                <a:latin typeface="+mn-lt"/>
                <a:cs typeface="Times New Roman" pitchFamily="18" charset="0"/>
              </a:rPr>
              <a:t>Dr. McFadden encouraged her  young audience members to always perform their best in school and remain disciplined with  their studies so that they may succeed in life.</a:t>
            </a:r>
          </a:p>
        </p:txBody>
      </p:sp>
    </p:spTree>
  </p:cSld>
  <p:clrMapOvr>
    <a:masterClrMapping/>
  </p:clrMapOvr>
  <p:transition spd="slow" advClick="0" advTm="1000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Content Placeholder 6" descr="BN Pic 5.jpg"/>
          <p:cNvPicPr>
            <a:picLocks noGrp="1" noChangeAspect="1"/>
          </p:cNvPicPr>
          <p:nvPr>
            <p:ph sz="half" idx="1"/>
          </p:nvPr>
        </p:nvPicPr>
        <p:blipFill>
          <a:blip r:embed="rId2" cstate="print"/>
          <a:srcRect/>
          <a:stretch>
            <a:fillRect/>
          </a:stretch>
        </p:blipFill>
        <p:spPr>
          <a:xfrm>
            <a:off x="228600" y="381000"/>
            <a:ext cx="4281488" cy="4281488"/>
          </a:xfrm>
          <a:prstGeom prst="snip2DiagRect">
            <a:avLst/>
          </a:prstGeom>
          <a:solidFill>
            <a:srgbClr val="FFFFFF">
              <a:shade val="85000"/>
            </a:srgbClr>
          </a:solidFill>
          <a:ln w="88900" cap="sq">
            <a:solidFill>
              <a:srgbClr val="FFFFFF"/>
            </a:solidFill>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147" name="Content Placeholder 4"/>
          <p:cNvSpPr>
            <a:spLocks noGrp="1"/>
          </p:cNvSpPr>
          <p:nvPr>
            <p:ph sz="half" idx="2"/>
          </p:nvPr>
        </p:nvSpPr>
        <p:spPr>
          <a:xfrm>
            <a:off x="4724400" y="685800"/>
            <a:ext cx="4191000" cy="5715000"/>
          </a:xfrm>
        </p:spPr>
        <p:txBody>
          <a:bodyPr/>
          <a:lstStyle/>
          <a:p>
            <a:pPr eaLnBrk="1" hangingPunct="1">
              <a:buFont typeface="Arial" charset="0"/>
              <a:buNone/>
            </a:pPr>
            <a:r>
              <a:rPr lang="en-US" sz="1600" smtClean="0">
                <a:solidFill>
                  <a:schemeClr val="bg1"/>
                </a:solidFill>
                <a:latin typeface="Times New Roman" pitchFamily="18" charset="0"/>
                <a:cs typeface="Times New Roman" pitchFamily="18" charset="0"/>
              </a:rPr>
              <a:t>	</a:t>
            </a:r>
            <a:r>
              <a:rPr lang="en-US" sz="1800" smtClean="0">
                <a:solidFill>
                  <a:schemeClr val="bg1"/>
                </a:solidFill>
                <a:cs typeface="Times New Roman" pitchFamily="18" charset="0"/>
              </a:rPr>
              <a:t>Dr. McFadden-Garden informed parents  who have children from birth through age five that the most  precious gift they can share with young children is reading.  </a:t>
            </a:r>
          </a:p>
          <a:p>
            <a:pPr eaLnBrk="1" hangingPunct="1">
              <a:buFont typeface="Arial" charset="0"/>
              <a:buNone/>
            </a:pPr>
            <a:r>
              <a:rPr lang="en-US" sz="1800" smtClean="0">
                <a:solidFill>
                  <a:schemeClr val="bg1"/>
                </a:solidFill>
                <a:cs typeface="Times New Roman" pitchFamily="18" charset="0"/>
              </a:rPr>
              <a:t> </a:t>
            </a:r>
          </a:p>
          <a:p>
            <a:pPr lvl="1" eaLnBrk="1" hangingPunct="1">
              <a:buFont typeface="Wingdings" pitchFamily="2" charset="2"/>
              <a:buChar char="ü"/>
            </a:pPr>
            <a:r>
              <a:rPr lang="en-US" sz="1800" smtClean="0">
                <a:solidFill>
                  <a:schemeClr val="bg1"/>
                </a:solidFill>
                <a:cs typeface="Times New Roman" pitchFamily="18" charset="0"/>
              </a:rPr>
              <a:t>Engaging children in read-alouds helps them to learn how books and print work.</a:t>
            </a:r>
          </a:p>
          <a:p>
            <a:pPr lvl="1" eaLnBrk="1" hangingPunct="1">
              <a:buFont typeface="Arial" charset="0"/>
              <a:buNone/>
            </a:pPr>
            <a:endParaRPr lang="en-US" sz="1800" smtClean="0">
              <a:solidFill>
                <a:schemeClr val="bg1"/>
              </a:solidFill>
              <a:cs typeface="Times New Roman" pitchFamily="18" charset="0"/>
            </a:endParaRPr>
          </a:p>
          <a:p>
            <a:pPr lvl="1" eaLnBrk="1" hangingPunct="1">
              <a:buFont typeface="Wingdings" pitchFamily="2" charset="2"/>
              <a:buChar char="ü"/>
            </a:pPr>
            <a:r>
              <a:rPr lang="en-US" sz="1800" smtClean="0">
                <a:solidFill>
                  <a:schemeClr val="bg1"/>
                </a:solidFill>
                <a:cs typeface="Times New Roman" pitchFamily="18" charset="0"/>
              </a:rPr>
              <a:t>Authors of the research article  </a:t>
            </a:r>
            <a:r>
              <a:rPr lang="en-US" sz="1800" i="1" smtClean="0">
                <a:solidFill>
                  <a:schemeClr val="bg1"/>
                </a:solidFill>
                <a:cs typeface="Times New Roman" pitchFamily="18" charset="0"/>
              </a:rPr>
              <a:t>Before They Read : Teaching Language and Literacy Development through Conversations, Interactive Read-alouds, and Listening Games (2010) </a:t>
            </a:r>
            <a:r>
              <a:rPr lang="en-US" sz="1800" smtClean="0">
                <a:solidFill>
                  <a:schemeClr val="bg1"/>
                </a:solidFill>
                <a:cs typeface="Times New Roman" pitchFamily="18" charset="0"/>
              </a:rPr>
              <a:t>recommend that  children hear a minimum of three books a day by the time they reach age six.</a:t>
            </a:r>
          </a:p>
          <a:p>
            <a:pPr lvl="1" eaLnBrk="1" hangingPunct="1">
              <a:buFont typeface="Arial" charset="0"/>
              <a:buNone/>
            </a:pPr>
            <a:endParaRPr lang="en-US" sz="1400" smtClean="0">
              <a:solidFill>
                <a:schemeClr val="bg1"/>
              </a:solidFill>
              <a:latin typeface="Times New Roman" pitchFamily="18" charset="0"/>
              <a:cs typeface="Times New Roman" pitchFamily="18" charset="0"/>
            </a:endParaRPr>
          </a:p>
          <a:p>
            <a:pPr lvl="1" eaLnBrk="1" hangingPunct="1">
              <a:buFont typeface="Wingdings" pitchFamily="2" charset="2"/>
              <a:buChar char="ü"/>
            </a:pPr>
            <a:endParaRPr lang="en-US" sz="1400" smtClean="0">
              <a:solidFill>
                <a:schemeClr val="bg1"/>
              </a:solidFill>
              <a:latin typeface="Times New Roman" pitchFamily="18" charset="0"/>
              <a:cs typeface="Times New Roman" pitchFamily="18" charset="0"/>
            </a:endParaRPr>
          </a:p>
          <a:p>
            <a:pPr eaLnBrk="1" hangingPunct="1">
              <a:buFont typeface="Arial" charset="0"/>
              <a:buNone/>
            </a:pPr>
            <a:endParaRPr lang="en-US" sz="1600" smtClean="0">
              <a:solidFill>
                <a:schemeClr val="bg1"/>
              </a:solidFill>
              <a:latin typeface="Times New Roman" pitchFamily="18" charset="0"/>
              <a:cs typeface="Times New Roman" pitchFamily="18" charset="0"/>
            </a:endParaRPr>
          </a:p>
          <a:p>
            <a:pPr eaLnBrk="1" hangingPunct="1">
              <a:buFont typeface="Arial" charset="0"/>
              <a:buNone/>
            </a:pPr>
            <a:r>
              <a:rPr lang="en-US" sz="1600" smtClean="0">
                <a:solidFill>
                  <a:schemeClr val="bg1"/>
                </a:solidFill>
                <a:latin typeface="Times New Roman" pitchFamily="18" charset="0"/>
                <a:cs typeface="Times New Roman" pitchFamily="18" charset="0"/>
              </a:rPr>
              <a:t> </a:t>
            </a:r>
          </a:p>
        </p:txBody>
      </p:sp>
      <p:pic>
        <p:nvPicPr>
          <p:cNvPr id="6" name="Picture 5" descr="Oh1.bmp"/>
          <p:cNvPicPr>
            <a:picLocks noChangeAspect="1"/>
          </p:cNvPicPr>
          <p:nvPr/>
        </p:nvPicPr>
        <p:blipFill>
          <a:blip r:embed="rId3" cstate="print"/>
          <a:stretch>
            <a:fillRect/>
          </a:stretch>
        </p:blipFill>
        <p:spPr>
          <a:xfrm rot="20151761">
            <a:off x="4375199" y="5451599"/>
            <a:ext cx="804562" cy="107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33400" y="4724400"/>
            <a:ext cx="4114800" cy="738188"/>
          </a:xfrm>
          <a:prstGeom prst="rect">
            <a:avLst/>
          </a:prstGeom>
          <a:noFill/>
        </p:spPr>
        <p:txBody>
          <a:bodyPr>
            <a:spAutoFit/>
          </a:bodyPr>
          <a:lstStyle/>
          <a:p>
            <a:pPr>
              <a:defRPr/>
            </a:pPr>
            <a:r>
              <a:rPr lang="en-US" sz="1400" b="1" dirty="0">
                <a:solidFill>
                  <a:schemeClr val="accent5"/>
                </a:solidFill>
              </a:rPr>
              <a:t>Dr. McFadden–Garden is the co-founder of the Reach Out &amp; Read Program at Children’s Healthcare of Atlanta at Hughes Spalding.</a:t>
            </a:r>
          </a:p>
        </p:txBody>
      </p:sp>
    </p:spTree>
  </p:cSld>
  <p:clrMapOvr>
    <a:masterClrMapping/>
  </p:clrMapOvr>
  <p:transition spd="slow" advClick="0" advTm="18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Content Placeholder 9" descr="BN Pic 4.jpg"/>
          <p:cNvPicPr>
            <a:picLocks noGrp="1" noChangeAspect="1"/>
          </p:cNvPicPr>
          <p:nvPr>
            <p:ph sz="half" idx="1"/>
          </p:nvPr>
        </p:nvPicPr>
        <p:blipFill>
          <a:blip r:embed="rId2" cstate="print"/>
          <a:srcRect r="26415"/>
          <a:stretch>
            <a:fillRect/>
          </a:stretch>
        </p:blipFill>
        <p:spPr>
          <a:xfrm>
            <a:off x="304800" y="304800"/>
            <a:ext cx="3429000" cy="4669081"/>
          </a:xfrm>
          <a:prstGeom prst="teardrop">
            <a:avLst/>
          </a:prstGeom>
          <a:solidFill>
            <a:srgbClr val="FFFFFF">
              <a:shade val="85000"/>
            </a:srgbClr>
          </a:solidFill>
          <a:ln w="88900" cap="sq">
            <a:solidFill>
              <a:srgbClr val="FFFFFF"/>
            </a:solidFill>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171" name="Content Placeholder 5"/>
          <p:cNvSpPr>
            <a:spLocks noGrp="1"/>
          </p:cNvSpPr>
          <p:nvPr>
            <p:ph sz="half" idx="2"/>
          </p:nvPr>
        </p:nvSpPr>
        <p:spPr>
          <a:xfrm>
            <a:off x="4419600" y="228600"/>
            <a:ext cx="4267200" cy="6019800"/>
          </a:xfrm>
        </p:spPr>
        <p:txBody>
          <a:bodyPr/>
          <a:lstStyle/>
          <a:p>
            <a:pPr>
              <a:buFont typeface="Arial" charset="0"/>
              <a:buNone/>
            </a:pPr>
            <a:r>
              <a:rPr lang="en-US" sz="2400" smtClean="0">
                <a:solidFill>
                  <a:schemeClr val="bg1"/>
                </a:solidFill>
              </a:rPr>
              <a:t>	</a:t>
            </a:r>
            <a:r>
              <a:rPr lang="en-US" sz="2000" b="1" smtClean="0">
                <a:solidFill>
                  <a:schemeClr val="bg1"/>
                </a:solidFill>
              </a:rPr>
              <a:t>PERFORMANCE-ORIENTED STYLE</a:t>
            </a:r>
          </a:p>
          <a:p>
            <a:pPr>
              <a:buFont typeface="Arial" charset="0"/>
              <a:buNone/>
            </a:pPr>
            <a:r>
              <a:rPr lang="en-US" sz="2400" smtClean="0">
                <a:solidFill>
                  <a:schemeClr val="bg1"/>
                </a:solidFill>
              </a:rPr>
              <a:t>	</a:t>
            </a:r>
            <a:r>
              <a:rPr lang="en-US" sz="1800" smtClean="0">
                <a:solidFill>
                  <a:schemeClr val="bg1"/>
                </a:solidFill>
              </a:rPr>
              <a:t>Dr. McFadden-Garden presented the literature  in a performance–oriented style, which  entertained and engaged the children.  Adults utilizing this style employ a variety of dramatic techniques to signal important points or sections of the story, such as:</a:t>
            </a:r>
          </a:p>
          <a:p>
            <a:pPr lvl="1">
              <a:buFont typeface="Wingdings" pitchFamily="2" charset="2"/>
              <a:buChar char="v"/>
            </a:pPr>
            <a:r>
              <a:rPr lang="en-US" sz="1800" smtClean="0">
                <a:solidFill>
                  <a:schemeClr val="bg1"/>
                </a:solidFill>
              </a:rPr>
              <a:t>Varying the pitch and tone of the voice.</a:t>
            </a:r>
          </a:p>
          <a:p>
            <a:pPr lvl="1">
              <a:buFont typeface="Arial" charset="0"/>
              <a:buNone/>
            </a:pPr>
            <a:endParaRPr lang="en-US" sz="1800" smtClean="0">
              <a:solidFill>
                <a:schemeClr val="bg1"/>
              </a:solidFill>
            </a:endParaRPr>
          </a:p>
          <a:p>
            <a:pPr lvl="1">
              <a:buFont typeface="Wingdings" pitchFamily="2" charset="2"/>
              <a:buChar char="v"/>
            </a:pPr>
            <a:r>
              <a:rPr lang="en-US" sz="1800" smtClean="0">
                <a:solidFill>
                  <a:schemeClr val="bg1"/>
                </a:solidFill>
              </a:rPr>
              <a:t>Drawing out selected words and phrases.</a:t>
            </a:r>
          </a:p>
          <a:p>
            <a:pPr lvl="1">
              <a:buFont typeface="Wingdings" pitchFamily="2" charset="2"/>
              <a:buChar char="v"/>
            </a:pPr>
            <a:endParaRPr lang="en-US" sz="1800" smtClean="0">
              <a:solidFill>
                <a:schemeClr val="bg1"/>
              </a:solidFill>
            </a:endParaRPr>
          </a:p>
          <a:p>
            <a:pPr lvl="1">
              <a:buFont typeface="Wingdings" pitchFamily="2" charset="2"/>
              <a:buChar char="v"/>
            </a:pPr>
            <a:r>
              <a:rPr lang="en-US" sz="1800" smtClean="0">
                <a:solidFill>
                  <a:schemeClr val="bg1"/>
                </a:solidFill>
              </a:rPr>
              <a:t>Using distinctive voices to bring the characters within a story alive.</a:t>
            </a:r>
          </a:p>
          <a:p>
            <a:pPr lvl="1">
              <a:buFont typeface="Wingdings" pitchFamily="2" charset="2"/>
              <a:buChar char="v"/>
            </a:pPr>
            <a:endParaRPr lang="en-US" sz="1800" smtClean="0">
              <a:solidFill>
                <a:schemeClr val="bg1"/>
              </a:solidFill>
            </a:endParaRPr>
          </a:p>
          <a:p>
            <a:pPr lvl="1">
              <a:buFont typeface="Wingdings" pitchFamily="2" charset="2"/>
              <a:buChar char="v"/>
            </a:pPr>
            <a:r>
              <a:rPr lang="en-US" sz="1800" smtClean="0">
                <a:solidFill>
                  <a:schemeClr val="bg1"/>
                </a:solidFill>
              </a:rPr>
              <a:t>Changing facial expressions and body language.</a:t>
            </a:r>
          </a:p>
          <a:p>
            <a:pPr>
              <a:buFont typeface="Arial" charset="0"/>
              <a:buNone/>
            </a:pPr>
            <a:endParaRPr lang="en-US" sz="2400" smtClean="0">
              <a:solidFill>
                <a:schemeClr val="bg1"/>
              </a:solidFill>
            </a:endParaRPr>
          </a:p>
          <a:p>
            <a:pPr>
              <a:buFont typeface="Arial" charset="0"/>
              <a:buNone/>
            </a:pPr>
            <a:endParaRPr lang="en-US" sz="1600" b="1" smtClean="0">
              <a:solidFill>
                <a:schemeClr val="bg1"/>
              </a:solidFill>
            </a:endParaRPr>
          </a:p>
        </p:txBody>
      </p:sp>
      <p:sp>
        <p:nvSpPr>
          <p:cNvPr id="7" name="TextBox 6"/>
          <p:cNvSpPr txBox="1"/>
          <p:nvPr/>
        </p:nvSpPr>
        <p:spPr>
          <a:xfrm>
            <a:off x="228600" y="5029200"/>
            <a:ext cx="3962400" cy="954088"/>
          </a:xfrm>
          <a:prstGeom prst="rect">
            <a:avLst/>
          </a:prstGeom>
          <a:noFill/>
        </p:spPr>
        <p:txBody>
          <a:bodyPr>
            <a:spAutoFit/>
          </a:bodyPr>
          <a:lstStyle/>
          <a:p>
            <a:pPr>
              <a:defRPr/>
            </a:pPr>
            <a:r>
              <a:rPr lang="en-US" sz="1400" dirty="0">
                <a:solidFill>
                  <a:schemeClr val="bg1"/>
                </a:solidFill>
                <a:latin typeface="+mn-lt"/>
              </a:rPr>
              <a:t>Dr. McFadden-Garden  made the read-aloud activity exciting by raising her voice  to  highlight specific  phrases,  and  incorporated  a variety of hand movements to express enthusiasm.</a:t>
            </a:r>
          </a:p>
        </p:txBody>
      </p:sp>
      <p:sp>
        <p:nvSpPr>
          <p:cNvPr id="8" name="TextBox 7"/>
          <p:cNvSpPr txBox="1"/>
          <p:nvPr/>
        </p:nvSpPr>
        <p:spPr>
          <a:xfrm>
            <a:off x="914400" y="6400800"/>
            <a:ext cx="7924800" cy="254000"/>
          </a:xfrm>
          <a:prstGeom prst="rect">
            <a:avLst/>
          </a:prstGeom>
          <a:noFill/>
        </p:spPr>
        <p:txBody>
          <a:bodyPr>
            <a:spAutoFit/>
          </a:bodyPr>
          <a:lstStyle/>
          <a:p>
            <a:pPr>
              <a:defRPr/>
            </a:pPr>
            <a:r>
              <a:rPr lang="en-US" sz="1050" i="1" dirty="0">
                <a:solidFill>
                  <a:schemeClr val="bg1"/>
                </a:solidFill>
                <a:latin typeface="Times New Roman" pitchFamily="18" charset="0"/>
                <a:cs typeface="Times New Roman" pitchFamily="18" charset="0"/>
              </a:rPr>
              <a:t>The Style of Reading and Reading in Style  </a:t>
            </a:r>
            <a:r>
              <a:rPr lang="en-US" sz="1050" dirty="0">
                <a:solidFill>
                  <a:schemeClr val="bg1"/>
                </a:solidFill>
                <a:latin typeface="Times New Roman" pitchFamily="18" charset="0"/>
                <a:cs typeface="Times New Roman" pitchFamily="18" charset="0"/>
              </a:rPr>
              <a:t>by Pauline Davey </a:t>
            </a:r>
            <a:r>
              <a:rPr lang="en-US" sz="1050" dirty="0" err="1">
                <a:solidFill>
                  <a:schemeClr val="bg1"/>
                </a:solidFill>
                <a:latin typeface="Times New Roman" pitchFamily="18" charset="0"/>
                <a:cs typeface="Times New Roman" pitchFamily="18" charset="0"/>
              </a:rPr>
              <a:t>Zeece</a:t>
            </a:r>
            <a:r>
              <a:rPr lang="en-US" sz="1050" dirty="0">
                <a:solidFill>
                  <a:schemeClr val="bg1"/>
                </a:solidFill>
                <a:latin typeface="Times New Roman" pitchFamily="18" charset="0"/>
                <a:cs typeface="Times New Roman" pitchFamily="18" charset="0"/>
              </a:rPr>
              <a:t>   Early Childhood Education Journal, Vol. 35, No. 1, August 2007</a:t>
            </a:r>
          </a:p>
        </p:txBody>
      </p:sp>
    </p:spTree>
  </p:cSld>
  <p:clrMapOvr>
    <a:masterClrMapping/>
  </p:clrMapOvr>
  <p:transition spd="slow" advClick="0" advTm="180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Content Placeholder 9" descr="BN Pic 8.jpg"/>
          <p:cNvPicPr>
            <a:picLocks noGrp="1" noChangeAspect="1"/>
          </p:cNvPicPr>
          <p:nvPr>
            <p:ph sz="half" idx="2"/>
          </p:nvPr>
        </p:nvPicPr>
        <p:blipFill>
          <a:blip r:embed="rId2" cstate="print"/>
          <a:srcRect/>
          <a:stretch>
            <a:fillRect/>
          </a:stretch>
        </p:blipFill>
        <p:spPr>
          <a:xfrm>
            <a:off x="4800600" y="990600"/>
            <a:ext cx="4038600" cy="4038600"/>
          </a:xfrm>
          <a:prstGeom prst="hexagon">
            <a:avLst/>
          </a:prstGeom>
          <a:ln w="38100">
            <a:solidFill>
              <a:schemeClr val="accent5"/>
            </a:solidFill>
          </a:ln>
        </p:spPr>
      </p:pic>
      <p:sp>
        <p:nvSpPr>
          <p:cNvPr id="8196" name="Content Placeholder 10"/>
          <p:cNvSpPr>
            <a:spLocks noGrp="1"/>
          </p:cNvSpPr>
          <p:nvPr>
            <p:ph sz="half" idx="1"/>
          </p:nvPr>
        </p:nvSpPr>
        <p:spPr>
          <a:xfrm>
            <a:off x="152400" y="381000"/>
            <a:ext cx="4495800" cy="6324600"/>
          </a:xfrm>
        </p:spPr>
        <p:txBody>
          <a:bodyPr/>
          <a:lstStyle/>
          <a:p>
            <a:pPr eaLnBrk="1" hangingPunct="1">
              <a:buFont typeface="Arial" charset="0"/>
              <a:buNone/>
              <a:defRPr/>
            </a:pPr>
            <a:r>
              <a:rPr lang="en-US" sz="2000" dirty="0" smtClean="0">
                <a:solidFill>
                  <a:schemeClr val="bg1"/>
                </a:solidFill>
                <a:latin typeface="+mj-lt"/>
              </a:rPr>
              <a:t>	</a:t>
            </a:r>
            <a:r>
              <a:rPr lang="en-US" sz="2000" b="1" dirty="0" smtClean="0">
                <a:solidFill>
                  <a:schemeClr val="bg1"/>
                </a:solidFill>
                <a:latin typeface="+mj-lt"/>
              </a:rPr>
              <a:t>PARENT-CHILD INTERACTION</a:t>
            </a:r>
          </a:p>
          <a:p>
            <a:pPr eaLnBrk="1" hangingPunct="1">
              <a:buFont typeface="Arial" charset="0"/>
              <a:buNone/>
              <a:defRPr/>
            </a:pPr>
            <a:r>
              <a:rPr lang="en-US" sz="2000" dirty="0" smtClean="0">
                <a:solidFill>
                  <a:schemeClr val="bg1"/>
                </a:solidFill>
                <a:latin typeface="+mj-lt"/>
              </a:rPr>
              <a:t>	Story reading is a social process.  The quality of the parent-child interactions while reading stories together will influence children’s learning and their attitudes toward reading.  Parent-child story reading sessions need to consist of :</a:t>
            </a:r>
          </a:p>
          <a:p>
            <a:pPr lvl="1" eaLnBrk="1" hangingPunct="1">
              <a:buFont typeface="Wingdings" pitchFamily="2" charset="2"/>
              <a:buChar char="Ø"/>
              <a:defRPr/>
            </a:pPr>
            <a:r>
              <a:rPr lang="en-US" sz="1600" dirty="0" smtClean="0">
                <a:solidFill>
                  <a:schemeClr val="bg1"/>
                </a:solidFill>
                <a:latin typeface="+mj-lt"/>
              </a:rPr>
              <a:t>Questions prior to reading to prepare the children for the story.</a:t>
            </a:r>
          </a:p>
          <a:p>
            <a:pPr lvl="1" eaLnBrk="1" hangingPunct="1">
              <a:buFont typeface="Arial" charset="0"/>
              <a:buNone/>
              <a:defRPr/>
            </a:pPr>
            <a:endParaRPr lang="en-US" sz="1600" dirty="0" smtClean="0">
              <a:solidFill>
                <a:schemeClr val="bg1"/>
              </a:solidFill>
              <a:latin typeface="+mj-lt"/>
            </a:endParaRPr>
          </a:p>
          <a:p>
            <a:pPr lvl="1" eaLnBrk="1" hangingPunct="1">
              <a:buFont typeface="Wingdings" pitchFamily="2" charset="2"/>
              <a:buChar char="Ø"/>
              <a:defRPr/>
            </a:pPr>
            <a:r>
              <a:rPr lang="en-US" sz="1600" dirty="0" smtClean="0">
                <a:solidFill>
                  <a:schemeClr val="bg1"/>
                </a:solidFill>
                <a:latin typeface="+mj-lt"/>
              </a:rPr>
              <a:t>Verbal interactions between the adults and children that relate the story to experiences familiar to the children.</a:t>
            </a:r>
          </a:p>
          <a:p>
            <a:pPr lvl="1" eaLnBrk="1" hangingPunct="1">
              <a:buFont typeface="Arial" charset="0"/>
              <a:buNone/>
              <a:defRPr/>
            </a:pPr>
            <a:endParaRPr lang="en-US" sz="1600" dirty="0" smtClean="0">
              <a:solidFill>
                <a:schemeClr val="bg1"/>
              </a:solidFill>
              <a:latin typeface="+mj-lt"/>
            </a:endParaRPr>
          </a:p>
          <a:p>
            <a:pPr lvl="1" eaLnBrk="1" hangingPunct="1">
              <a:buFont typeface="Wingdings" pitchFamily="2" charset="2"/>
              <a:buChar char="Ø"/>
              <a:defRPr/>
            </a:pPr>
            <a:r>
              <a:rPr lang="en-US" sz="1600" dirty="0" smtClean="0">
                <a:solidFill>
                  <a:schemeClr val="bg1"/>
                </a:solidFill>
                <a:latin typeface="+mj-lt"/>
              </a:rPr>
              <a:t>Questions presented after the story that elicit evaluative responses.</a:t>
            </a:r>
          </a:p>
          <a:p>
            <a:pPr lvl="1" eaLnBrk="1" hangingPunct="1">
              <a:buFont typeface="Arial" charset="0"/>
              <a:buNone/>
              <a:defRPr/>
            </a:pPr>
            <a:endParaRPr lang="en-US" sz="1600" dirty="0" smtClean="0">
              <a:solidFill>
                <a:schemeClr val="bg1"/>
              </a:solidFill>
              <a:latin typeface="+mj-lt"/>
            </a:endParaRPr>
          </a:p>
          <a:p>
            <a:pPr lvl="1" eaLnBrk="1" hangingPunct="1">
              <a:buFont typeface="Wingdings" pitchFamily="2" charset="2"/>
              <a:buChar char="Ø"/>
              <a:defRPr/>
            </a:pPr>
            <a:r>
              <a:rPr lang="en-US" sz="1600" dirty="0" smtClean="0">
                <a:solidFill>
                  <a:schemeClr val="bg1"/>
                </a:solidFill>
                <a:latin typeface="+mj-lt"/>
              </a:rPr>
              <a:t>Positive reinforcement of the children’s responses.</a:t>
            </a:r>
          </a:p>
          <a:p>
            <a:pPr eaLnBrk="1" hangingPunct="1">
              <a:buFont typeface="Arial" charset="0"/>
              <a:buNone/>
              <a:defRPr/>
            </a:pPr>
            <a:endParaRPr lang="en-US" sz="2000" dirty="0" smtClean="0">
              <a:solidFill>
                <a:schemeClr val="bg1"/>
              </a:solidFill>
              <a:latin typeface="+mj-lt"/>
            </a:endParaRPr>
          </a:p>
        </p:txBody>
      </p:sp>
      <p:sp>
        <p:nvSpPr>
          <p:cNvPr id="5" name="TextBox 4"/>
          <p:cNvSpPr txBox="1"/>
          <p:nvPr/>
        </p:nvSpPr>
        <p:spPr>
          <a:xfrm>
            <a:off x="5105400" y="5867400"/>
            <a:ext cx="3810000" cy="577850"/>
          </a:xfrm>
          <a:prstGeom prst="rect">
            <a:avLst/>
          </a:prstGeom>
          <a:noFill/>
        </p:spPr>
        <p:txBody>
          <a:bodyPr>
            <a:spAutoFit/>
          </a:bodyPr>
          <a:lstStyle/>
          <a:p>
            <a:pPr>
              <a:defRPr/>
            </a:pPr>
            <a:r>
              <a:rPr lang="en-US" sz="1050" i="1" dirty="0">
                <a:solidFill>
                  <a:schemeClr val="bg1"/>
                </a:solidFill>
                <a:latin typeface="+mn-lt"/>
              </a:rPr>
              <a:t>Parents and children engaging in storybook reading </a:t>
            </a:r>
            <a:r>
              <a:rPr lang="en-US" sz="1050" dirty="0">
                <a:solidFill>
                  <a:schemeClr val="bg1"/>
                </a:solidFill>
                <a:latin typeface="+mn-lt"/>
              </a:rPr>
              <a:t>by Olivia N. </a:t>
            </a:r>
            <a:r>
              <a:rPr lang="en-US" sz="1050" dirty="0" err="1">
                <a:solidFill>
                  <a:schemeClr val="bg1"/>
                </a:solidFill>
                <a:latin typeface="+mn-lt"/>
              </a:rPr>
              <a:t>Saracho</a:t>
            </a:r>
            <a:r>
              <a:rPr lang="en-US" sz="1050" dirty="0">
                <a:solidFill>
                  <a:schemeClr val="bg1"/>
                </a:solidFill>
                <a:latin typeface="+mn-lt"/>
              </a:rPr>
              <a:t> and Bernard </a:t>
            </a:r>
            <a:r>
              <a:rPr lang="en-US" sz="1050" dirty="0" err="1">
                <a:solidFill>
                  <a:schemeClr val="bg1"/>
                </a:solidFill>
                <a:latin typeface="+mn-lt"/>
              </a:rPr>
              <a:t>Spodek</a:t>
            </a:r>
            <a:r>
              <a:rPr lang="en-US" sz="1050" dirty="0">
                <a:solidFill>
                  <a:schemeClr val="bg1"/>
                </a:solidFill>
                <a:latin typeface="+mn-lt"/>
              </a:rPr>
              <a:t>, Early Child Development and Care. Vol. 180, No. 10, December 2010, 1379-1389</a:t>
            </a:r>
          </a:p>
        </p:txBody>
      </p:sp>
    </p:spTree>
  </p:cSld>
  <p:clrMapOvr>
    <a:masterClrMapping/>
  </p:clrMapOvr>
  <p:transition spd="slow" advClick="0" advTm="1800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descr="BN Pic 3.jpg"/>
          <p:cNvPicPr>
            <a:picLocks noGrp="1" noChangeAspect="1"/>
          </p:cNvPicPr>
          <p:nvPr>
            <p:ph sz="half" idx="2"/>
          </p:nvPr>
        </p:nvPicPr>
        <p:blipFill>
          <a:blip r:embed="rId3" cstate="print"/>
          <a:srcRect/>
          <a:stretch>
            <a:fillRect/>
          </a:stretch>
        </p:blipFill>
        <p:spPr>
          <a:xfrm>
            <a:off x="4114800" y="1143000"/>
            <a:ext cx="4419600" cy="4428457"/>
          </a:xfrm>
          <a:prstGeom prst="plaque">
            <a:avLst/>
          </a:prstGeom>
          <a:solidFill>
            <a:srgbClr val="FFFFFF">
              <a:shade val="85000"/>
            </a:srgbClr>
          </a:solidFill>
          <a:ln w="88900" cap="sq">
            <a:solidFill>
              <a:srgbClr val="FFFFFF"/>
            </a:solidFill>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descr="Cat in the Hat3.jpg"/>
          <p:cNvPicPr>
            <a:picLocks noChangeAspect="1"/>
          </p:cNvPicPr>
          <p:nvPr/>
        </p:nvPicPr>
        <p:blipFill>
          <a:blip r:embed="rId4" cstate="print"/>
          <a:stretch>
            <a:fillRect/>
          </a:stretch>
        </p:blipFill>
        <p:spPr>
          <a:xfrm>
            <a:off x="609600" y="228600"/>
            <a:ext cx="1800225" cy="2057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220" name="TextBox 8"/>
          <p:cNvSpPr txBox="1">
            <a:spLocks noChangeArrowheads="1"/>
          </p:cNvSpPr>
          <p:nvPr/>
        </p:nvSpPr>
        <p:spPr bwMode="auto">
          <a:xfrm>
            <a:off x="533400" y="2743200"/>
            <a:ext cx="2362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solidFill>
                  <a:schemeClr val="bg1"/>
                </a:solidFill>
              </a:rPr>
              <a:t>“I was thrilled to observe the children truly engaged in the read-aloud, O</a:t>
            </a:r>
            <a:r>
              <a:rPr lang="en-US" sz="1600" i="1">
                <a:solidFill>
                  <a:schemeClr val="bg1"/>
                </a:solidFill>
              </a:rPr>
              <a:t>h, the Places You’ll Go!</a:t>
            </a:r>
            <a:r>
              <a:rPr lang="en-US" sz="1600">
                <a:solidFill>
                  <a:schemeClr val="bg1"/>
                </a:solidFill>
              </a:rPr>
              <a:t>,” stated the Cat in the Hat.  He politely tipped his hat and bowed to the children as they were entertained and inspired.  </a:t>
            </a:r>
          </a:p>
          <a:p>
            <a:pPr eaLnBrk="1" hangingPunct="1"/>
            <a:endParaRPr lang="en-US" sz="1600">
              <a:solidFill>
                <a:schemeClr val="bg1"/>
              </a:solidFill>
            </a:endParaRPr>
          </a:p>
          <a:p>
            <a:pPr eaLnBrk="1" hangingPunct="1"/>
            <a:r>
              <a:rPr lang="en-US" sz="1600">
                <a:solidFill>
                  <a:schemeClr val="bg1"/>
                </a:solidFill>
              </a:rPr>
              <a:t>  </a:t>
            </a:r>
          </a:p>
          <a:p>
            <a:pPr eaLnBrk="1" hangingPunct="1"/>
            <a:endParaRPr lang="en-US" sz="1600">
              <a:solidFill>
                <a:schemeClr val="bg1"/>
              </a:solidFill>
            </a:endParaRPr>
          </a:p>
          <a:p>
            <a:pPr eaLnBrk="1" hangingPunct="1"/>
            <a:endParaRPr lang="en-US" sz="1600">
              <a:solidFill>
                <a:schemeClr val="bg1"/>
              </a:solidFill>
            </a:endParaRPr>
          </a:p>
          <a:p>
            <a:pPr eaLnBrk="1" hangingPunct="1"/>
            <a:endParaRPr lang="en-US" sz="1600">
              <a:solidFill>
                <a:schemeClr val="bg1"/>
              </a:solidFill>
            </a:endParaRPr>
          </a:p>
          <a:p>
            <a:pPr eaLnBrk="1" hangingPunct="1"/>
            <a:endParaRPr lang="en-US" sz="1600">
              <a:solidFill>
                <a:schemeClr val="bg1"/>
              </a:solidFill>
            </a:endParaRPr>
          </a:p>
          <a:p>
            <a:pPr eaLnBrk="1" hangingPunct="1"/>
            <a:r>
              <a:rPr lang="en-US" sz="1600">
                <a:solidFill>
                  <a:schemeClr val="bg1"/>
                </a:solidFill>
              </a:rPr>
              <a:t> </a:t>
            </a:r>
          </a:p>
        </p:txBody>
      </p:sp>
    </p:spTree>
  </p:cSld>
  <p:clrMapOvr>
    <a:masterClrMapping/>
  </p:clrMapOvr>
  <p:transition spd="slow" advClick="0" advTm="10000">
    <p:wipe/>
    <p:sndAc>
      <p:stSnd>
        <p:snd r:embed="rId2" name="applause.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Content Placeholder 6" descr="BN Pic 2.jpg"/>
          <p:cNvPicPr>
            <a:picLocks noGrp="1" noChangeAspect="1"/>
          </p:cNvPicPr>
          <p:nvPr>
            <p:ph sz="half" idx="1"/>
          </p:nvPr>
        </p:nvPicPr>
        <p:blipFill>
          <a:blip r:embed="rId2" cstate="print"/>
          <a:srcRect l="1888" t="12907"/>
          <a:stretch>
            <a:fillRect/>
          </a:stretch>
        </p:blipFill>
        <p:spPr>
          <a:xfrm>
            <a:off x="457200" y="1143000"/>
            <a:ext cx="3962400" cy="3524250"/>
          </a:xfrm>
          <a:prstGeom prst="rightBracket">
            <a:avLst/>
          </a:prstGeom>
          <a:ln w="38100">
            <a:solidFill>
              <a:schemeClr val="accent5">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243" name="Content Placeholder 5"/>
          <p:cNvSpPr>
            <a:spLocks noGrp="1"/>
          </p:cNvSpPr>
          <p:nvPr>
            <p:ph sz="half" idx="2"/>
          </p:nvPr>
        </p:nvSpPr>
        <p:spPr>
          <a:xfrm>
            <a:off x="4648200" y="457200"/>
            <a:ext cx="4038600" cy="4572000"/>
          </a:xfrm>
        </p:spPr>
        <p:txBody>
          <a:bodyPr/>
          <a:lstStyle/>
          <a:p>
            <a:pPr eaLnBrk="1" hangingPunct="1">
              <a:buFont typeface="Arial" charset="0"/>
              <a:buNone/>
            </a:pPr>
            <a:r>
              <a:rPr lang="en-US" sz="2000" smtClean="0">
                <a:solidFill>
                  <a:schemeClr val="bg1"/>
                </a:solidFill>
              </a:rPr>
              <a:t>	</a:t>
            </a:r>
            <a:r>
              <a:rPr lang="en-US" sz="1800" smtClean="0">
                <a:solidFill>
                  <a:schemeClr val="bg1"/>
                </a:solidFill>
              </a:rPr>
              <a:t>Dr. McFadden-Garden reflected upon  the words of the book </a:t>
            </a:r>
            <a:r>
              <a:rPr lang="en-US" sz="1800" i="1" smtClean="0">
                <a:solidFill>
                  <a:schemeClr val="bg1"/>
                </a:solidFill>
              </a:rPr>
              <a:t>Oh, the Places You’ll Go </a:t>
            </a:r>
            <a:r>
              <a:rPr lang="en-US" sz="1800" smtClean="0">
                <a:solidFill>
                  <a:schemeClr val="bg1"/>
                </a:solidFill>
              </a:rPr>
              <a:t>as she thought about the patients she serves at Children’s Healthcare of Atlanta at Hughes Spalding.  In her heart, she wishes the motivational words of Seuss could be embedded in the minds of all children.  </a:t>
            </a:r>
          </a:p>
          <a:p>
            <a:pPr eaLnBrk="1" hangingPunct="1">
              <a:buFont typeface="Arial" charset="0"/>
              <a:buNone/>
            </a:pPr>
            <a:endParaRPr lang="en-US" sz="1800" smtClean="0">
              <a:solidFill>
                <a:schemeClr val="bg1"/>
              </a:solidFill>
            </a:endParaRPr>
          </a:p>
          <a:p>
            <a:pPr lvl="2" eaLnBrk="1" hangingPunct="1">
              <a:buFont typeface="Arial" charset="0"/>
              <a:buNone/>
            </a:pPr>
            <a:r>
              <a:rPr lang="en-US" sz="1800" i="1" smtClean="0">
                <a:solidFill>
                  <a:schemeClr val="bg1"/>
                </a:solidFill>
              </a:rPr>
              <a:t>And will you succeed?</a:t>
            </a:r>
          </a:p>
          <a:p>
            <a:pPr lvl="2" eaLnBrk="1" hangingPunct="1">
              <a:buFont typeface="Arial" charset="0"/>
              <a:buNone/>
            </a:pPr>
            <a:r>
              <a:rPr lang="en-US" sz="1800" i="1" smtClean="0">
                <a:solidFill>
                  <a:schemeClr val="bg1"/>
                </a:solidFill>
              </a:rPr>
              <a:t>Yes? You will, indeed!</a:t>
            </a:r>
          </a:p>
          <a:p>
            <a:pPr lvl="2" eaLnBrk="1" hangingPunct="1">
              <a:buFont typeface="Arial" charset="0"/>
              <a:buNone/>
            </a:pPr>
            <a:r>
              <a:rPr lang="en-US" sz="1800" i="1" smtClean="0">
                <a:solidFill>
                  <a:schemeClr val="bg1"/>
                </a:solidFill>
              </a:rPr>
              <a:t>(98 and ¾ percent guaranteed.)  </a:t>
            </a:r>
          </a:p>
        </p:txBody>
      </p:sp>
      <p:pic>
        <p:nvPicPr>
          <p:cNvPr id="5" name="Picture 4" descr="Seuss.bmp"/>
          <p:cNvPicPr>
            <a:picLocks noChangeAspect="1"/>
          </p:cNvPicPr>
          <p:nvPr/>
        </p:nvPicPr>
        <p:blipFill>
          <a:blip r:embed="rId3" cstate="print"/>
          <a:stretch>
            <a:fillRect/>
          </a:stretch>
        </p:blipFill>
        <p:spPr>
          <a:xfrm rot="2010686">
            <a:off x="6074104" y="4622805"/>
            <a:ext cx="1240186" cy="16742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Click="0" advTm="17000">
    <p:wipe/>
  </p:transition>
  <p:timing>
    <p:tnLst>
      <p:par>
        <p:cTn id="1" dur="indefinite" restart="never" nodeType="tmRoot"/>
      </p:par>
    </p:tnLst>
  </p:timing>
</p:sld>
</file>

<file path=ppt/theme/theme1.xml><?xml version="1.0" encoding="utf-8"?>
<a:theme xmlns:a="http://schemas.openxmlformats.org/drawingml/2006/main" name="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1473</TotalTime>
  <Words>804</Words>
  <Application>Microsoft Office PowerPoint</Application>
  <PresentationFormat>On-screen Show (4:3)</PresentationFormat>
  <Paragraphs>92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Children's Healthcare of Atlanta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marilynn jean ward</dc:creator>
  <cp:lastModifiedBy>Wayne Zhang</cp:lastModifiedBy>
  <cp:revision>146</cp:revision>
  <dcterms:created xsi:type="dcterms:W3CDTF">2012-04-24T14:33:26Z</dcterms:created>
  <dcterms:modified xsi:type="dcterms:W3CDTF">2013-03-13T15:01:23Z</dcterms:modified>
</cp:coreProperties>
</file>