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13"/>
  </p:notesMasterIdLst>
  <p:sldIdLst>
    <p:sldId id="2147309400" r:id="rId5"/>
    <p:sldId id="2147309675" r:id="rId6"/>
    <p:sldId id="2147309402" r:id="rId7"/>
    <p:sldId id="2147309661" r:id="rId8"/>
    <p:sldId id="2147309674" r:id="rId9"/>
    <p:sldId id="2147309649" r:id="rId10"/>
    <p:sldId id="2147309650" r:id="rId11"/>
    <p:sldId id="21473096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SR Template" id="{44270107-0EFA-47C2-B761-EABFCD2D7BA7}">
          <p14:sldIdLst>
            <p14:sldId id="2147309400"/>
            <p14:sldId id="2147309675"/>
            <p14:sldId id="2147309402"/>
            <p14:sldId id="2147309661"/>
            <p14:sldId id="2147309674"/>
            <p14:sldId id="2147309649"/>
            <p14:sldId id="2147309650"/>
            <p14:sldId id="214730967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5C0B03-6141-5B07-8DF3-EDF7E99E7D5D}" name="Mintzer, Miriam (NIH/CSR) [E]" initials="MM([" userId="S::mintzermz@nih.gov::d851fea2-cfdf-4ea3-ae4c-adc950d0dad4" providerId="AD"/>
  <p188:author id="{40D7BE4B-C23F-7639-EBB0-7348DF6D7C54}" name="Constant, Stephanie (NIH/OD) [E]" initials="SC" userId="S::constantsl@nih.gov::28bbf73e-32c5-45f6-b2a1-87b1972251fe" providerId="AD"/>
  <p188:author id="{B1503892-D07A-C146-6998-43CC0FEDAD3D}" name="Caprara, Mark (NIH/CSR) [E]" initials="MC" userId="S::capraramg@nih.gov::e3458ac6-dc96-43ad-b653-8a1c9298287d" providerId="AD"/>
  <p188:author id="{E71EE098-B93C-66B5-7C72-3710ADDD6FEE}" name="Kramer, Kristin (NIH/CSR) [E]" initials="KK" userId="S::kramerkm@nih.gov::7a1b8a59-9f30-4ef7-8003-6ac3d21a2874" providerId="AD"/>
  <p188:author id="{8FF533B9-4570-93FD-4E70-C6EA0CFB0405}" name="Maynard-Smith, Lystranne (NIH/CSR) [E]" initials="MSL([" userId="S::maynardl@nih.gov::1ed94a83-afb8-4d64-8a85-273ef507ae1a" providerId="AD"/>
  <p188:author id="{3D6DE1BC-B3B6-21F3-7B20-ADF72C7ED9EC}" name="Scidmore, Marci (NIH/NIAID) [E] " initials="SM([" userId="Scidmore, Marci (NIH/NIAID) [E] " providerId="None"/>
  <p188:author id="{8A512AD8-3620-7BF1-7998-92B68A09C500}" name="Dunn, Chuck (NIH/CSR) [E]" initials="CD" userId="S::dunnca2@nih.gov::5b5a7bb1-38b9-4546-8eb6-bfc956417e2e" providerId="AD"/>
  <p188:author id="{0B2925E0-A515-0E5B-8220-26B6B6367723}" name="Jeter, Pam (NIH/CSR) [E]" initials="JP([" userId="S::jeterpe@nih.gov::f9700b8b-75b8-48ab-b851-2cd2bcc9e69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4"/>
    <a:srgbClr val="D3D3D3"/>
    <a:srgbClr val="1F568D"/>
    <a:srgbClr val="FF9900"/>
    <a:srgbClr val="E97323"/>
    <a:srgbClr val="8FAA52"/>
    <a:srgbClr val="326385"/>
    <a:srgbClr val="FFFFFF"/>
    <a:srgbClr val="212121"/>
    <a:srgbClr val="1F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687" autoAdjust="0"/>
    <p:restoredTop sz="96224" autoAdjust="0"/>
  </p:normalViewPr>
  <p:slideViewPr>
    <p:cSldViewPr snapToGrid="0">
      <p:cViewPr varScale="1">
        <p:scale>
          <a:sx n="103" d="100"/>
          <a:sy n="103" d="100"/>
        </p:scale>
        <p:origin x="184" y="64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BF1EB-73FB-4976-9077-19134053D0C3}"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E6518-BE40-439D-9660-0BC7F1DEEF21}" type="slidenum">
              <a:rPr lang="en-US" smtClean="0"/>
              <a:t>‹#›</a:t>
            </a:fld>
            <a:endParaRPr lang="en-US"/>
          </a:p>
        </p:txBody>
      </p:sp>
    </p:spTree>
    <p:extLst>
      <p:ext uri="{BB962C8B-B14F-4D97-AF65-F5344CB8AC3E}">
        <p14:creationId xmlns:p14="http://schemas.microsoft.com/office/powerpoint/2010/main" val="230740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grants.nih.gov/grants/guide/notice-files/NOT-OD-24-010.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6AAF89-8B7F-4435-AFB5-3C5C817A75D6}" type="slidenum">
              <a:rPr lang="en-US" smtClean="0"/>
              <a:t>1</a:t>
            </a:fld>
            <a:endParaRPr lang="en-US"/>
          </a:p>
        </p:txBody>
      </p:sp>
    </p:spTree>
    <p:extLst>
      <p:ext uri="{BB962C8B-B14F-4D97-AF65-F5344CB8AC3E}">
        <p14:creationId xmlns:p14="http://schemas.microsoft.com/office/powerpoint/2010/main" val="1119617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93E89-3C60-9368-A29B-F8AD71735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75B88-6E01-3D4D-D822-74E074D40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218EE-EE98-50D6-71D5-AFECE7D350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DE5AAF-2549-BFE0-8DCA-C46CF0695E0F}"/>
              </a:ext>
            </a:extLst>
          </p:cNvPr>
          <p:cNvSpPr>
            <a:spLocks noGrp="1"/>
          </p:cNvSpPr>
          <p:nvPr>
            <p:ph type="sldNum" sz="quarter" idx="5"/>
          </p:nvPr>
        </p:nvSpPr>
        <p:spPr/>
        <p:txBody>
          <a:bodyPr/>
          <a:lstStyle/>
          <a:p>
            <a:fld id="{846AAF89-8B7F-4435-AFB5-3C5C817A75D6}" type="slidenum">
              <a:rPr lang="en-US" smtClean="0"/>
              <a:t>2</a:t>
            </a:fld>
            <a:endParaRPr lang="en-US"/>
          </a:p>
        </p:txBody>
      </p:sp>
    </p:spTree>
    <p:extLst>
      <p:ext uri="{BB962C8B-B14F-4D97-AF65-F5344CB8AC3E}">
        <p14:creationId xmlns:p14="http://schemas.microsoft.com/office/powerpoint/2010/main" val="941587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Currently, the 5 review criteria all received criterion scores. The new Simplified Framework will recontextualize these criterion into 3 Factors.  The first factor is asking reviewers to assess the importance of the proposed research and will be supported by the Significance and Innovation criterion and receive the same 1-9 scoring scale.  The second factor assesses the Rigor and Feasibility of the proposed methodology to achieve the proposed aims and thanks to the Clinical Trials Working group has rightly incorporated the assessment of the Inclusion of women, minorities and ages across the lifespan and the clinical trial design into Factor 2 to focus the evaluation of human subjects research on the science proposed.  Factor 2 will also receive a criterion score on the existing 1-9 scale. </a:t>
            </a:r>
          </a:p>
          <a:p>
            <a:r>
              <a:rPr lang="en-US"/>
              <a:t>Finally, Factor 3 will evaluate the Expertise and Resources and this will be a binary evaluation of the Investigators and Environment for their ability to support the science being proposed so it will be evaluated as appropriate or gaps identified where the reviewers will write an explanation of any deficiencies.  This factor will be weighed into the final impact assessment but will not receive a criterion score</a:t>
            </a: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a:p>
        </p:txBody>
      </p:sp>
    </p:spTree>
    <p:extLst>
      <p:ext uri="{BB962C8B-B14F-4D97-AF65-F5344CB8AC3E}">
        <p14:creationId xmlns:p14="http://schemas.microsoft.com/office/powerpoint/2010/main" val="3128536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5FD01-5E89-3902-1B46-14DEDAD5D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EC9A8-45DE-25C0-2C50-625BFC47B3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29AFE-8328-6739-7951-F6EDBBECBFBE}"/>
              </a:ext>
            </a:extLst>
          </p:cNvPr>
          <p:cNvSpPr>
            <a:spLocks noGrp="1"/>
          </p:cNvSpPr>
          <p:nvPr>
            <p:ph type="body" idx="1"/>
          </p:nvPr>
        </p:nvSpPr>
        <p:spPr/>
        <p:txBody>
          <a:bodyPr/>
          <a:lstStyle/>
          <a:p>
            <a:r>
              <a:rPr lang="en-US" dirty="0"/>
              <a:t>SROs should remind reviewers to look at the review criteria in Section V. of the NOFO for each application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a:t>
            </a:r>
            <a:r>
              <a:rPr lang="en-US" dirty="0">
                <a:hlinkClick r:id="rId3"/>
              </a:rPr>
              <a:t>NOT-OD-24-010</a:t>
            </a:r>
            <a:r>
              <a:rPr lang="en-US" dirty="0"/>
              <a:t>  for standard SRF review criteria language)</a:t>
            </a:r>
          </a:p>
          <a:p>
            <a:r>
              <a:rPr lang="en-US" dirty="0"/>
              <a:t>https://grants.nih.gov/grants/guide/notice-files/NOT-OD-24-010.html</a:t>
            </a:r>
          </a:p>
        </p:txBody>
      </p:sp>
      <p:sp>
        <p:nvSpPr>
          <p:cNvPr id="4" name="Slide Number Placeholder 3">
            <a:extLst>
              <a:ext uri="{FF2B5EF4-FFF2-40B4-BE49-F238E27FC236}">
                <a16:creationId xmlns:a16="http://schemas.microsoft.com/office/drawing/2014/main" id="{71D90D38-F727-C44B-79DA-3B8D91A11D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E6518-BE40-439D-9660-0BC7F1DEEF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003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60352-7FC9-BC92-EA43-CCD0228D1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CAB68-A915-F3D5-53FE-FA578EE4A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7A43C7-8D4C-260B-2211-F309161FD3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E8D612-52E0-A87B-FFEB-A24C77329679}"/>
              </a:ext>
            </a:extLst>
          </p:cNvPr>
          <p:cNvSpPr>
            <a:spLocks noGrp="1"/>
          </p:cNvSpPr>
          <p:nvPr>
            <p:ph type="sldNum" sz="quarter" idx="5"/>
          </p:nvPr>
        </p:nvSpPr>
        <p:spPr/>
        <p:txBody>
          <a:bodyPr/>
          <a:lstStyle/>
          <a:p>
            <a:fld id="{555E6518-BE40-439D-9660-0BC7F1DEEF21}" type="slidenum">
              <a:rPr lang="en-US" smtClean="0"/>
              <a:t>5</a:t>
            </a:fld>
            <a:endParaRPr lang="en-US"/>
          </a:p>
        </p:txBody>
      </p:sp>
    </p:spTree>
    <p:extLst>
      <p:ext uri="{BB962C8B-B14F-4D97-AF65-F5344CB8AC3E}">
        <p14:creationId xmlns:p14="http://schemas.microsoft.com/office/powerpoint/2010/main" val="376839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7A5B-E03D-EE13-E1FE-B48CF031B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9A011-E615-64CE-E3A7-F2A2495E0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68792-D82A-EC04-E386-52604B8DA1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effectLst/>
            </a:endParaRPr>
          </a:p>
          <a:p>
            <a:endParaRPr lang="en-US"/>
          </a:p>
        </p:txBody>
      </p:sp>
      <p:sp>
        <p:nvSpPr>
          <p:cNvPr id="4" name="Slide Number Placeholder 3">
            <a:extLst>
              <a:ext uri="{FF2B5EF4-FFF2-40B4-BE49-F238E27FC236}">
                <a16:creationId xmlns:a16="http://schemas.microsoft.com/office/drawing/2014/main" id="{0A3B4CA2-367E-719A-E52B-1EDFC3CEDEBB}"/>
              </a:ext>
            </a:extLst>
          </p:cNvPr>
          <p:cNvSpPr>
            <a:spLocks noGrp="1"/>
          </p:cNvSpPr>
          <p:nvPr>
            <p:ph type="sldNum" sz="quarter" idx="5"/>
          </p:nvPr>
        </p:nvSpPr>
        <p:spPr/>
        <p:txBody>
          <a:bodyPr/>
          <a:lstStyle/>
          <a:p>
            <a:fld id="{555E6518-BE40-439D-9660-0BC7F1DEEF21}" type="slidenum">
              <a:rPr lang="en-US" smtClean="0"/>
              <a:t>6</a:t>
            </a:fld>
            <a:endParaRPr lang="en-US"/>
          </a:p>
        </p:txBody>
      </p:sp>
    </p:spTree>
    <p:extLst>
      <p:ext uri="{BB962C8B-B14F-4D97-AF65-F5344CB8AC3E}">
        <p14:creationId xmlns:p14="http://schemas.microsoft.com/office/powerpoint/2010/main" val="302423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7A5B-E03D-EE13-E1FE-B48CF031B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9A011-E615-64CE-E3A7-F2A2495E0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68792-D82A-EC04-E386-52604B8DA137}"/>
              </a:ext>
            </a:extLst>
          </p:cNvPr>
          <p:cNvSpPr>
            <a:spLocks noGrp="1"/>
          </p:cNvSpPr>
          <p:nvPr>
            <p:ph type="body" idx="1"/>
          </p:nvPr>
        </p:nvSpPr>
        <p:spPr/>
        <p:txBody>
          <a:bodyPr/>
          <a:lstStyle/>
          <a:p>
            <a:r>
              <a:rPr lang="en-US" dirty="0"/>
              <a:t>Resource for evaluating Clinical Trials (study timeline/milestones): https://grants.nih.gov/sites/default/files/Reviewer-Guidance-Clinical-Trial-Applications.pdf</a:t>
            </a:r>
          </a:p>
        </p:txBody>
      </p:sp>
      <p:sp>
        <p:nvSpPr>
          <p:cNvPr id="4" name="Slide Number Placeholder 3">
            <a:extLst>
              <a:ext uri="{FF2B5EF4-FFF2-40B4-BE49-F238E27FC236}">
                <a16:creationId xmlns:a16="http://schemas.microsoft.com/office/drawing/2014/main" id="{0A3B4CA2-367E-719A-E52B-1EDFC3CEDEBB}"/>
              </a:ext>
            </a:extLst>
          </p:cNvPr>
          <p:cNvSpPr>
            <a:spLocks noGrp="1"/>
          </p:cNvSpPr>
          <p:nvPr>
            <p:ph type="sldNum" sz="quarter" idx="5"/>
          </p:nvPr>
        </p:nvSpPr>
        <p:spPr/>
        <p:txBody>
          <a:bodyPr/>
          <a:lstStyle/>
          <a:p>
            <a:fld id="{555E6518-BE40-439D-9660-0BC7F1DEEF21}" type="slidenum">
              <a:rPr lang="en-US" smtClean="0"/>
              <a:t>7</a:t>
            </a:fld>
            <a:endParaRPr lang="en-US"/>
          </a:p>
        </p:txBody>
      </p:sp>
    </p:spTree>
    <p:extLst>
      <p:ext uri="{BB962C8B-B14F-4D97-AF65-F5344CB8AC3E}">
        <p14:creationId xmlns:p14="http://schemas.microsoft.com/office/powerpoint/2010/main" val="991706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6DE4-BB18-A7E1-EF42-036C56B22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1B75F-45F9-D892-3337-24864ECD70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2DC339-9049-21AF-9E02-077489B0F990}"/>
              </a:ext>
            </a:extLst>
          </p:cNvPr>
          <p:cNvSpPr>
            <a:spLocks noGrp="1"/>
          </p:cNvSpPr>
          <p:nvPr>
            <p:ph type="body" idx="1"/>
          </p:nvPr>
        </p:nvSpPr>
        <p:spPr/>
        <p:txBody>
          <a:bodyPr/>
          <a:lstStyle/>
          <a:p>
            <a:r>
              <a:rPr lang="en-US" dirty="0"/>
              <a:t>Resource for evaluating Clinical Trials (study timeline/milestones): https://grants.nih.gov/sites/default/files/Reviewer-Guidance-Clinical-Trial-Applications.pdf</a:t>
            </a:r>
          </a:p>
        </p:txBody>
      </p:sp>
      <p:sp>
        <p:nvSpPr>
          <p:cNvPr id="4" name="Slide Number Placeholder 3">
            <a:extLst>
              <a:ext uri="{FF2B5EF4-FFF2-40B4-BE49-F238E27FC236}">
                <a16:creationId xmlns:a16="http://schemas.microsoft.com/office/drawing/2014/main" id="{DA2D0B8A-B3D7-8FB3-256F-BA42354C9544}"/>
              </a:ext>
            </a:extLst>
          </p:cNvPr>
          <p:cNvSpPr>
            <a:spLocks noGrp="1"/>
          </p:cNvSpPr>
          <p:nvPr>
            <p:ph type="sldNum" sz="quarter" idx="5"/>
          </p:nvPr>
        </p:nvSpPr>
        <p:spPr/>
        <p:txBody>
          <a:bodyPr/>
          <a:lstStyle/>
          <a:p>
            <a:fld id="{555E6518-BE40-439D-9660-0BC7F1DEEF21}" type="slidenum">
              <a:rPr lang="en-US" smtClean="0"/>
              <a:t>8</a:t>
            </a:fld>
            <a:endParaRPr lang="en-US"/>
          </a:p>
        </p:txBody>
      </p:sp>
    </p:spTree>
    <p:extLst>
      <p:ext uri="{BB962C8B-B14F-4D97-AF65-F5344CB8AC3E}">
        <p14:creationId xmlns:p14="http://schemas.microsoft.com/office/powerpoint/2010/main" val="1547880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lvl1pPr>
          </a:lstStyle>
          <a:p>
            <a:r>
              <a:rPr lang="en-US"/>
              <a:t>Insert Title, 28pt Calibri Bold (Color: RGB 33, 33, 33)</a:t>
            </a:r>
          </a:p>
        </p:txBody>
      </p:sp>
      <p:sp>
        <p:nvSpPr>
          <p:cNvPr id="12" name="Content Placeholder"/>
          <p:cNvSpPr>
            <a:spLocks noGrp="1"/>
          </p:cNvSpPr>
          <p:nvPr>
            <p:ph sz="quarter" idx="13"/>
          </p:nvPr>
        </p:nvSpPr>
        <p:spPr>
          <a:xfrm>
            <a:off x="838200" y="1417319"/>
            <a:ext cx="10515600" cy="4464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659818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 Alt Tex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lvl1pPr>
          </a:lstStyle>
          <a:p>
            <a:r>
              <a:rPr lang="en-US"/>
              <a:t>Insert Title, 28pt Calibri Bold (Color: RGB 33, 33, 33)</a:t>
            </a:r>
          </a:p>
        </p:txBody>
      </p:sp>
      <p:sp>
        <p:nvSpPr>
          <p:cNvPr id="12" name="Content Placeholder"/>
          <p:cNvSpPr>
            <a:spLocks noGrp="1"/>
          </p:cNvSpPr>
          <p:nvPr>
            <p:ph sz="quarter" idx="13"/>
          </p:nvPr>
        </p:nvSpPr>
        <p:spPr>
          <a:xfrm>
            <a:off x="838200" y="1417319"/>
            <a:ext cx="10515600" cy="4464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628761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lvl1pPr>
          </a:lstStyle>
          <a:p>
            <a:r>
              <a:rPr lang="en-US"/>
              <a:t>Insert Title, 28pt Calibri Bold (Color: RGB 33, 33, 33)</a:t>
            </a:r>
          </a:p>
        </p:txBody>
      </p:sp>
      <p:sp>
        <p:nvSpPr>
          <p:cNvPr id="12" name="Content Placeholder"/>
          <p:cNvSpPr>
            <a:spLocks noGrp="1"/>
          </p:cNvSpPr>
          <p:nvPr>
            <p:ph sz="quarter" idx="13"/>
          </p:nvPr>
        </p:nvSpPr>
        <p:spPr>
          <a:xfrm>
            <a:off x="838200" y="1417320"/>
            <a:ext cx="10515600" cy="2011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3640138"/>
            <a:ext cx="5257800" cy="423862"/>
          </a:xfrm>
        </p:spPr>
        <p:txBody>
          <a:bodyPr/>
          <a:lstStyle>
            <a:lvl1pPr marL="0" indent="0">
              <a:buNone/>
              <a:defRPr b="1"/>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4126653"/>
            <a:ext cx="5257800" cy="1899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6138334" y="3640138"/>
            <a:ext cx="5257800" cy="423862"/>
          </a:xfrm>
        </p:spPr>
        <p:txBody>
          <a:bodyPr/>
          <a:lstStyle>
            <a:lvl1pPr marL="0" indent="0">
              <a:buNone/>
              <a:defRPr b="1"/>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6138334" y="4126653"/>
            <a:ext cx="5257800" cy="1899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106247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sp>
        <p:nvSpPr>
          <p:cNvPr id="7" name="Slide Title"/>
          <p:cNvSpPr>
            <a:spLocks noGrp="1"/>
          </p:cNvSpPr>
          <p:nvPr>
            <p:ph type="title" hasCustomPrompt="1"/>
          </p:nvPr>
        </p:nvSpPr>
        <p:spPr>
          <a:xfrm>
            <a:off x="838200" y="374904"/>
            <a:ext cx="10515600" cy="685800"/>
          </a:xfrm>
        </p:spPr>
        <p:txBody>
          <a:bodyPr>
            <a:noAutofit/>
          </a:bodyPr>
          <a:lstStyle>
            <a:lvl1pPr>
              <a:defRPr sz="2800" b="1" i="0">
                <a:latin typeface="Calibri" charset="0"/>
                <a:ea typeface="Calibri" charset="0"/>
                <a:cs typeface="Calibri" charset="0"/>
              </a:defRPr>
            </a:lvl1pPr>
          </a:lstStyle>
          <a:p>
            <a:r>
              <a:rPr lang="en-US"/>
              <a:t>Insert Title, 28pt Calibri Bold (Color: RGB 33, 33, 33)</a:t>
            </a:r>
          </a:p>
        </p:txBody>
      </p:sp>
      <p:sp>
        <p:nvSpPr>
          <p:cNvPr id="8" name="Icon 1">
            <a:extLst>
              <a:ext uri="{FF2B5EF4-FFF2-40B4-BE49-F238E27FC236}">
                <a16:creationId xmlns:a16="http://schemas.microsoft.com/office/drawing/2014/main" id="{33DD426A-81F2-B34C-ABF5-EE466FE47906}"/>
              </a:ext>
            </a:extLst>
          </p:cNvPr>
          <p:cNvSpPr>
            <a:spLocks noGrp="1"/>
          </p:cNvSpPr>
          <p:nvPr>
            <p:ph type="pic" sz="quarter" idx="16" hasCustomPrompt="1"/>
          </p:nvPr>
        </p:nvSpPr>
        <p:spPr>
          <a:xfrm>
            <a:off x="838200" y="1241556"/>
            <a:ext cx="914400" cy="914400"/>
          </a:xfrm>
        </p:spPr>
        <p:txBody>
          <a:bodyPr/>
          <a:lstStyle>
            <a:lvl1pPr marL="0" indent="0">
              <a:buNone/>
              <a:defRPr/>
            </a:lvl1pPr>
          </a:lstStyle>
          <a:p>
            <a:r>
              <a:rPr lang="en-US"/>
              <a:t>Icon</a:t>
            </a:r>
          </a:p>
        </p:txBody>
      </p:sp>
      <p:sp>
        <p:nvSpPr>
          <p:cNvPr id="10" name="Text Placeholder 1">
            <a:extLst>
              <a:ext uri="{FF2B5EF4-FFF2-40B4-BE49-F238E27FC236}">
                <a16:creationId xmlns:a16="http://schemas.microsoft.com/office/drawing/2014/main" id="{7A57BF28-2D4C-5C45-B921-0C1C8CB02A41}"/>
              </a:ext>
            </a:extLst>
          </p:cNvPr>
          <p:cNvSpPr>
            <a:spLocks noGrp="1"/>
          </p:cNvSpPr>
          <p:nvPr>
            <p:ph type="body" sz="quarter" idx="17"/>
          </p:nvPr>
        </p:nvSpPr>
        <p:spPr>
          <a:xfrm>
            <a:off x="2120900" y="1241425"/>
            <a:ext cx="9232900" cy="914531"/>
          </a:xfrm>
        </p:spPr>
        <p:txBody>
          <a:bodyPr/>
          <a:lstStyle/>
          <a:p>
            <a:pPr lvl="0"/>
            <a:r>
              <a:rPr lang="en-US"/>
              <a:t>Edit Master text styles</a:t>
            </a:r>
          </a:p>
        </p:txBody>
      </p:sp>
      <p:sp>
        <p:nvSpPr>
          <p:cNvPr id="16" name="Icon 2">
            <a:extLst>
              <a:ext uri="{FF2B5EF4-FFF2-40B4-BE49-F238E27FC236}">
                <a16:creationId xmlns:a16="http://schemas.microsoft.com/office/drawing/2014/main" id="{BEE80464-E9FA-434C-A292-19252F2ACA3B}"/>
              </a:ext>
            </a:extLst>
          </p:cNvPr>
          <p:cNvSpPr>
            <a:spLocks noGrp="1"/>
          </p:cNvSpPr>
          <p:nvPr>
            <p:ph type="pic" sz="quarter" idx="18" hasCustomPrompt="1"/>
          </p:nvPr>
        </p:nvSpPr>
        <p:spPr>
          <a:xfrm>
            <a:off x="838200" y="2348489"/>
            <a:ext cx="914400" cy="914400"/>
          </a:xfrm>
        </p:spPr>
        <p:txBody>
          <a:bodyPr/>
          <a:lstStyle>
            <a:lvl1pPr marL="0" indent="0">
              <a:buNone/>
              <a:defRPr/>
            </a:lvl1pPr>
          </a:lstStyle>
          <a:p>
            <a:r>
              <a:rPr lang="en-US"/>
              <a:t>Icon</a:t>
            </a:r>
          </a:p>
        </p:txBody>
      </p:sp>
      <p:sp>
        <p:nvSpPr>
          <p:cNvPr id="20" name="Text Placeholder 2">
            <a:extLst>
              <a:ext uri="{FF2B5EF4-FFF2-40B4-BE49-F238E27FC236}">
                <a16:creationId xmlns:a16="http://schemas.microsoft.com/office/drawing/2014/main" id="{C729A1C2-9323-5542-BE76-53EBF91E0A64}"/>
              </a:ext>
            </a:extLst>
          </p:cNvPr>
          <p:cNvSpPr>
            <a:spLocks noGrp="1"/>
          </p:cNvSpPr>
          <p:nvPr>
            <p:ph type="body" sz="quarter" idx="19"/>
          </p:nvPr>
        </p:nvSpPr>
        <p:spPr>
          <a:xfrm>
            <a:off x="2120900" y="2332301"/>
            <a:ext cx="9232900" cy="895849"/>
          </a:xfrm>
        </p:spPr>
        <p:txBody>
          <a:bodyPr/>
          <a:lstStyle/>
          <a:p>
            <a:pPr lvl="0"/>
            <a:r>
              <a:rPr lang="en-US"/>
              <a:t>Edit Master text styles</a:t>
            </a:r>
          </a:p>
        </p:txBody>
      </p:sp>
      <p:sp>
        <p:nvSpPr>
          <p:cNvPr id="21" name="Icon 3">
            <a:extLst>
              <a:ext uri="{FF2B5EF4-FFF2-40B4-BE49-F238E27FC236}">
                <a16:creationId xmlns:a16="http://schemas.microsoft.com/office/drawing/2014/main" id="{490100E6-8287-294B-B50D-8ECC67FA8A81}"/>
              </a:ext>
            </a:extLst>
          </p:cNvPr>
          <p:cNvSpPr>
            <a:spLocks noGrp="1"/>
          </p:cNvSpPr>
          <p:nvPr>
            <p:ph type="pic" sz="quarter" idx="20" hasCustomPrompt="1"/>
          </p:nvPr>
        </p:nvSpPr>
        <p:spPr>
          <a:xfrm>
            <a:off x="838200" y="3455422"/>
            <a:ext cx="914400" cy="914400"/>
          </a:xfrm>
        </p:spPr>
        <p:txBody>
          <a:bodyPr/>
          <a:lstStyle>
            <a:lvl1pPr marL="0" indent="0">
              <a:buNone/>
              <a:defRPr/>
            </a:lvl1pPr>
          </a:lstStyle>
          <a:p>
            <a:r>
              <a:rPr lang="en-US"/>
              <a:t>Icon</a:t>
            </a:r>
          </a:p>
        </p:txBody>
      </p:sp>
      <p:sp>
        <p:nvSpPr>
          <p:cNvPr id="22" name="Text Placeholder 3">
            <a:extLst>
              <a:ext uri="{FF2B5EF4-FFF2-40B4-BE49-F238E27FC236}">
                <a16:creationId xmlns:a16="http://schemas.microsoft.com/office/drawing/2014/main" id="{BBAF3B9D-3360-FD4E-B9B3-7CADE2B3B49F}"/>
              </a:ext>
            </a:extLst>
          </p:cNvPr>
          <p:cNvSpPr>
            <a:spLocks noGrp="1"/>
          </p:cNvSpPr>
          <p:nvPr>
            <p:ph type="body" sz="quarter" idx="21"/>
          </p:nvPr>
        </p:nvSpPr>
        <p:spPr>
          <a:xfrm>
            <a:off x="2120900" y="3419039"/>
            <a:ext cx="9232900" cy="948428"/>
          </a:xfrm>
        </p:spPr>
        <p:txBody>
          <a:bodyPr/>
          <a:lstStyle/>
          <a:p>
            <a:pPr lvl="0"/>
            <a:r>
              <a:rPr lang="en-US"/>
              <a:t>Edit Master text styles</a:t>
            </a:r>
          </a:p>
        </p:txBody>
      </p:sp>
      <p:sp>
        <p:nvSpPr>
          <p:cNvPr id="23" name="Icon 4">
            <a:extLst>
              <a:ext uri="{FF2B5EF4-FFF2-40B4-BE49-F238E27FC236}">
                <a16:creationId xmlns:a16="http://schemas.microsoft.com/office/drawing/2014/main" id="{AC48532A-7B11-D64B-B36E-349B6D3EABC0}"/>
              </a:ext>
            </a:extLst>
          </p:cNvPr>
          <p:cNvSpPr>
            <a:spLocks noGrp="1"/>
          </p:cNvSpPr>
          <p:nvPr>
            <p:ph type="pic" sz="quarter" idx="22" hasCustomPrompt="1"/>
          </p:nvPr>
        </p:nvSpPr>
        <p:spPr>
          <a:xfrm>
            <a:off x="838200" y="4562355"/>
            <a:ext cx="914400" cy="914400"/>
          </a:xfrm>
        </p:spPr>
        <p:txBody>
          <a:bodyPr/>
          <a:lstStyle>
            <a:lvl1pPr marL="0" indent="0">
              <a:buNone/>
              <a:defRPr/>
            </a:lvl1pPr>
          </a:lstStyle>
          <a:p>
            <a:r>
              <a:rPr lang="en-US"/>
              <a:t>Icon</a:t>
            </a:r>
          </a:p>
        </p:txBody>
      </p:sp>
      <p:sp>
        <p:nvSpPr>
          <p:cNvPr id="24" name="Text Placeholder 4">
            <a:extLst>
              <a:ext uri="{FF2B5EF4-FFF2-40B4-BE49-F238E27FC236}">
                <a16:creationId xmlns:a16="http://schemas.microsoft.com/office/drawing/2014/main" id="{D245C863-A608-204E-A3BF-D45CFC1D6018}"/>
              </a:ext>
            </a:extLst>
          </p:cNvPr>
          <p:cNvSpPr>
            <a:spLocks noGrp="1"/>
          </p:cNvSpPr>
          <p:nvPr>
            <p:ph type="body" sz="quarter" idx="23"/>
          </p:nvPr>
        </p:nvSpPr>
        <p:spPr>
          <a:xfrm>
            <a:off x="2120900" y="4558356"/>
            <a:ext cx="9232900" cy="918399"/>
          </a:xfrm>
        </p:spPr>
        <p:txBody>
          <a:bodyPr/>
          <a:lstStyle/>
          <a:p>
            <a:pPr lvl="0"/>
            <a:r>
              <a:rPr lang="en-US"/>
              <a:t>Edit Master text styles</a:t>
            </a:r>
          </a:p>
        </p:txBody>
      </p:sp>
      <p:sp>
        <p:nvSpPr>
          <p:cNvPr id="3" name="Slide Number Placeholder"/>
          <p:cNvSpPr>
            <a:spLocks noGrp="1"/>
          </p:cNvSpPr>
          <p:nvPr>
            <p:ph type="sldNum" sz="quarter" idx="10"/>
          </p:nvPr>
        </p:nvSpPr>
        <p:spPr>
          <a:xfrm>
            <a:off x="8610600" y="6025896"/>
            <a:ext cx="2743200" cy="365125"/>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70674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Slide Title"/>
          <p:cNvSpPr>
            <a:spLocks noGrp="1"/>
          </p:cNvSpPr>
          <p:nvPr>
            <p:ph type="title" hasCustomPrompt="1"/>
          </p:nvPr>
        </p:nvSpPr>
        <p:spPr/>
        <p:txBody>
          <a:bodyPr>
            <a:normAutofit/>
          </a:bodyPr>
          <a:lstStyle>
            <a:lvl1pPr>
              <a:defRPr sz="2800" b="1" i="0">
                <a:latin typeface="Calibri" charset="0"/>
                <a:ea typeface="Calibri" charset="0"/>
                <a:cs typeface="Calibri" charset="0"/>
              </a:defRPr>
            </a:lvl1pPr>
          </a:lstStyle>
          <a:p>
            <a:r>
              <a:rPr lang="en-US"/>
              <a:t>Insert Title, 28pt Calibri Bold (Color: RGB 33, 33, 33)</a:t>
            </a:r>
          </a:p>
        </p:txBody>
      </p:sp>
      <p:sp>
        <p:nvSpPr>
          <p:cNvPr id="5"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68322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bg>
      <p:bgPr>
        <a:solidFill>
          <a:schemeClr val="bg1"/>
        </a:solidFill>
        <a:effectLst/>
      </p:bgPr>
    </p:bg>
    <p:spTree>
      <p:nvGrpSpPr>
        <p:cNvPr id="1" name=""/>
        <p:cNvGrpSpPr/>
        <p:nvPr/>
      </p:nvGrpSpPr>
      <p:grpSpPr>
        <a:xfrm>
          <a:off x="0" y="0"/>
          <a:ext cx="0" cy="0"/>
          <a:chOff x="0" y="0"/>
          <a:chExt cx="0" cy="0"/>
        </a:xfrm>
      </p:grpSpPr>
      <p:sp>
        <p:nvSpPr>
          <p:cNvPr id="4" name="Slide Number Placeholder 4">
            <a:extLst>
              <a:ext uri="{FF2B5EF4-FFF2-40B4-BE49-F238E27FC236}">
                <a16:creationId xmlns:a16="http://schemas.microsoft.com/office/drawing/2014/main" id="{E91F509F-367C-43B5-9D65-08DF459950B0}"/>
              </a:ext>
            </a:extLst>
          </p:cNvPr>
          <p:cNvSpPr txBox="1">
            <a:spLocks/>
          </p:cNvSpPr>
          <p:nvPr userDrawn="1"/>
        </p:nvSpPr>
        <p:spPr>
          <a:xfrm>
            <a:off x="11576179" y="6393669"/>
            <a:ext cx="553492" cy="326751"/>
          </a:xfrm>
          <a:prstGeom prst="rect">
            <a:avLst/>
          </a:prstGeom>
        </p:spPr>
        <p:txBody>
          <a:bodyPr lIns="85725" tIns="42863" rIns="85725" bIns="42863"/>
          <a:lstStyle>
            <a:defPPr>
              <a:defRPr lang="en-US"/>
            </a:defPPr>
            <a:lvl1pPr marL="0" algn="l" defTabSz="913031" rtl="0" eaLnBrk="1" latinLnBrk="0" hangingPunct="1">
              <a:defRPr sz="1800" kern="1200">
                <a:solidFill>
                  <a:schemeClr val="tx1"/>
                </a:solidFill>
                <a:latin typeface="+mn-lt"/>
                <a:ea typeface="+mn-ea"/>
                <a:cs typeface="+mn-cs"/>
              </a:defRPr>
            </a:lvl1pPr>
            <a:lvl2pPr marL="456514" algn="l" defTabSz="913031" rtl="0" eaLnBrk="1" latinLnBrk="0" hangingPunct="1">
              <a:defRPr sz="1800" kern="1200">
                <a:solidFill>
                  <a:schemeClr val="tx1"/>
                </a:solidFill>
                <a:latin typeface="+mn-lt"/>
                <a:ea typeface="+mn-ea"/>
                <a:cs typeface="+mn-cs"/>
              </a:defRPr>
            </a:lvl2pPr>
            <a:lvl3pPr marL="913031" algn="l" defTabSz="913031" rtl="0" eaLnBrk="1" latinLnBrk="0" hangingPunct="1">
              <a:defRPr sz="1800" kern="1200">
                <a:solidFill>
                  <a:schemeClr val="tx1"/>
                </a:solidFill>
                <a:latin typeface="+mn-lt"/>
                <a:ea typeface="+mn-ea"/>
                <a:cs typeface="+mn-cs"/>
              </a:defRPr>
            </a:lvl3pPr>
            <a:lvl4pPr marL="1369544" algn="l" defTabSz="913031" rtl="0" eaLnBrk="1" latinLnBrk="0" hangingPunct="1">
              <a:defRPr sz="1800" kern="1200">
                <a:solidFill>
                  <a:schemeClr val="tx1"/>
                </a:solidFill>
                <a:latin typeface="+mn-lt"/>
                <a:ea typeface="+mn-ea"/>
                <a:cs typeface="+mn-cs"/>
              </a:defRPr>
            </a:lvl4pPr>
            <a:lvl5pPr marL="1826060" algn="l" defTabSz="913031" rtl="0" eaLnBrk="1" latinLnBrk="0" hangingPunct="1">
              <a:defRPr sz="1800" kern="1200">
                <a:solidFill>
                  <a:schemeClr val="tx1"/>
                </a:solidFill>
                <a:latin typeface="+mn-lt"/>
                <a:ea typeface="+mn-ea"/>
                <a:cs typeface="+mn-cs"/>
              </a:defRPr>
            </a:lvl5pPr>
            <a:lvl6pPr marL="2282580" algn="l" defTabSz="913031" rtl="0" eaLnBrk="1" latinLnBrk="0" hangingPunct="1">
              <a:defRPr sz="1800" kern="1200">
                <a:solidFill>
                  <a:schemeClr val="tx1"/>
                </a:solidFill>
                <a:latin typeface="+mn-lt"/>
                <a:ea typeface="+mn-ea"/>
                <a:cs typeface="+mn-cs"/>
              </a:defRPr>
            </a:lvl6pPr>
            <a:lvl7pPr marL="2739088" algn="l" defTabSz="913031" rtl="0" eaLnBrk="1" latinLnBrk="0" hangingPunct="1">
              <a:defRPr sz="1800" kern="1200">
                <a:solidFill>
                  <a:schemeClr val="tx1"/>
                </a:solidFill>
                <a:latin typeface="+mn-lt"/>
                <a:ea typeface="+mn-ea"/>
                <a:cs typeface="+mn-cs"/>
              </a:defRPr>
            </a:lvl7pPr>
            <a:lvl8pPr marL="3195603" algn="l" defTabSz="913031" rtl="0" eaLnBrk="1" latinLnBrk="0" hangingPunct="1">
              <a:defRPr sz="1800" kern="1200">
                <a:solidFill>
                  <a:schemeClr val="tx1"/>
                </a:solidFill>
                <a:latin typeface="+mn-lt"/>
                <a:ea typeface="+mn-ea"/>
                <a:cs typeface="+mn-cs"/>
              </a:defRPr>
            </a:lvl8pPr>
            <a:lvl9pPr marL="3652119" algn="l" defTabSz="913031" rtl="0" eaLnBrk="1" latinLnBrk="0" hangingPunct="1">
              <a:defRPr sz="1800" kern="1200">
                <a:solidFill>
                  <a:schemeClr val="tx1"/>
                </a:solidFill>
                <a:latin typeface="+mn-lt"/>
                <a:ea typeface="+mn-ea"/>
                <a:cs typeface="+mn-cs"/>
              </a:defRPr>
            </a:lvl9pPr>
          </a:lstStyle>
          <a:p>
            <a:pPr algn="ctr">
              <a:defRPr/>
            </a:pPr>
            <a:fld id="{E706F90A-6013-4415-B906-4E65E6F55155}" type="slidenum">
              <a:rPr lang="en-US" sz="1200">
                <a:solidFill>
                  <a:srgbClr val="7E9C3C"/>
                </a:solidFill>
                <a:latin typeface="Lato Light" panose="020F0502020204030203" pitchFamily="34" charset="0"/>
                <a:ea typeface="Lato Light" panose="020F0502020204030203" pitchFamily="34" charset="0"/>
                <a:cs typeface="Lato Light" panose="020F0502020204030203" pitchFamily="34" charset="0"/>
              </a:rPr>
              <a:pPr algn="ctr">
                <a:defRPr/>
              </a:pPr>
              <a:t>‹#›</a:t>
            </a:fld>
            <a:endParaRPr lang="en-US" sz="1200">
              <a:solidFill>
                <a:srgbClr val="7E9C3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 name="Title 1"/>
          <p:cNvSpPr>
            <a:spLocks noGrp="1"/>
          </p:cNvSpPr>
          <p:nvPr>
            <p:ph type="title" hasCustomPrompt="1"/>
          </p:nvPr>
        </p:nvSpPr>
        <p:spPr>
          <a:xfrm>
            <a:off x="606490" y="304800"/>
            <a:ext cx="10969689" cy="762000"/>
          </a:xfrm>
        </p:spPr>
        <p:txBody>
          <a:bodyPr vert="horz" lIns="91289" tIns="45642" rIns="91289" bIns="45642" rtlCol="0" anchor="ctr">
            <a:normAutofit/>
          </a:bodyPr>
          <a:lstStyle>
            <a:lvl1pPr algn="l" defTabSz="1217132" rtl="0" eaLnBrk="1" latinLnBrk="0" hangingPunct="1">
              <a:spcBef>
                <a:spcPct val="0"/>
              </a:spcBef>
              <a:buNone/>
              <a:defRPr lang="en-US" sz="3733" b="1" kern="1200" dirty="0">
                <a:solidFill>
                  <a:schemeClr val="tx1">
                    <a:lumMod val="95000"/>
                    <a:lumOff val="5000"/>
                  </a:schemeClr>
                </a:solidFill>
                <a:latin typeface="Lato" pitchFamily="34" charset="0"/>
                <a:ea typeface="Lato" pitchFamily="34" charset="0"/>
                <a:cs typeface="Lato" pitchFamily="34" charset="0"/>
              </a:defRPr>
            </a:lvl1pPr>
          </a:lstStyle>
          <a:p>
            <a:r>
              <a:rPr lang="en-US"/>
              <a:t>Click to edit master title style</a:t>
            </a:r>
          </a:p>
        </p:txBody>
      </p:sp>
      <p:sp>
        <p:nvSpPr>
          <p:cNvPr id="3" name="Content Placeholder 2"/>
          <p:cNvSpPr>
            <a:spLocks noGrp="1"/>
          </p:cNvSpPr>
          <p:nvPr>
            <p:ph idx="1" hasCustomPrompt="1"/>
          </p:nvPr>
        </p:nvSpPr>
        <p:spPr>
          <a:xfrm>
            <a:off x="606491" y="1371601"/>
            <a:ext cx="10972800" cy="4805265"/>
          </a:xfrm>
        </p:spPr>
        <p:txBody>
          <a:bodyPr>
            <a:normAutofit/>
          </a:bodyPr>
          <a:lstStyle>
            <a:lvl1pPr>
              <a:defRPr sz="2667">
                <a:solidFill>
                  <a:schemeClr val="tx1">
                    <a:lumMod val="95000"/>
                    <a:lumOff val="5000"/>
                  </a:schemeClr>
                </a:solidFill>
                <a:latin typeface="Lato Light" panose="020F0502020204030203" pitchFamily="34" charset="0"/>
                <a:ea typeface="Lato Light" panose="020F0502020204030203" pitchFamily="34" charset="0"/>
                <a:cs typeface="Lato Light" panose="020F0502020204030203" pitchFamily="34" charset="0"/>
              </a:defRPr>
            </a:lvl1pPr>
            <a:lvl2pPr>
              <a:defRPr sz="2133">
                <a:solidFill>
                  <a:schemeClr val="tx1">
                    <a:lumMod val="95000"/>
                    <a:lumOff val="5000"/>
                  </a:schemeClr>
                </a:solidFill>
                <a:latin typeface="Lato Light" panose="020F0502020204030203" pitchFamily="34" charset="0"/>
                <a:ea typeface="Lato Light" panose="020F0502020204030203" pitchFamily="34" charset="0"/>
                <a:cs typeface="Lato Light" panose="020F0502020204030203" pitchFamily="34" charset="0"/>
              </a:defRPr>
            </a:lvl2pPr>
            <a:lvl3pPr marL="846498" indent="-389389">
              <a:buFont typeface="Arial" pitchFamily="34" charset="0"/>
              <a:buChar char="•"/>
              <a:defRPr sz="1867" baseline="0">
                <a:solidFill>
                  <a:schemeClr val="tx1">
                    <a:lumMod val="95000"/>
                    <a:lumOff val="5000"/>
                  </a:schemeClr>
                </a:solidFill>
                <a:latin typeface="Lato Light" panose="020F0502020204030203" pitchFamily="34" charset="0"/>
                <a:ea typeface="Lato Light" panose="020F0502020204030203" pitchFamily="34" charset="0"/>
                <a:cs typeface="Lato Light" panose="020F0502020204030203" pitchFamily="34" charset="0"/>
              </a:defRPr>
            </a:lvl3pPr>
            <a:lvl4pPr marL="1218956" indent="-304739">
              <a:buFont typeface="Arial" pitchFamily="34" charset="0"/>
              <a:buChar char="•"/>
              <a:defRPr sz="1867">
                <a:solidFill>
                  <a:schemeClr val="tx1">
                    <a:lumMod val="95000"/>
                    <a:lumOff val="5000"/>
                  </a:schemeClr>
                </a:solidFill>
                <a:latin typeface="Lato Light" panose="020F0502020204030203" pitchFamily="34" charset="0"/>
                <a:ea typeface="Lato Light" panose="020F0502020204030203" pitchFamily="34" charset="0"/>
                <a:cs typeface="Lato Light" panose="020F0502020204030203" pitchFamily="34" charset="0"/>
              </a:defRPr>
            </a:lvl4pPr>
            <a:lvl5pPr marL="1676065" indent="-372459">
              <a:defRPr sz="1600"/>
            </a:lvl5pPr>
          </a:lstStyle>
          <a:p>
            <a:pPr lvl="0"/>
            <a:r>
              <a:rPr lang="en-US"/>
              <a:t>Edit Master text styles</a:t>
            </a:r>
          </a:p>
          <a:p>
            <a:pPr lvl="1"/>
            <a:r>
              <a:rPr lang="en-US"/>
              <a:t>Second level</a:t>
            </a:r>
          </a:p>
          <a:p>
            <a:pPr lvl="3"/>
            <a:r>
              <a:rPr lang="en-US"/>
              <a:t>Third level</a:t>
            </a:r>
          </a:p>
          <a:p>
            <a:pPr lvl="4"/>
            <a:r>
              <a:rPr lang="en-US"/>
              <a:t>Fourth level</a:t>
            </a:r>
          </a:p>
        </p:txBody>
      </p:sp>
      <p:sp>
        <p:nvSpPr>
          <p:cNvPr id="11" name="Oval 10">
            <a:extLst>
              <a:ext uri="{FF2B5EF4-FFF2-40B4-BE49-F238E27FC236}">
                <a16:creationId xmlns:a16="http://schemas.microsoft.com/office/drawing/2014/main" id="{038F1641-51F0-42F0-886B-661FE9A1665A}"/>
              </a:ext>
            </a:extLst>
          </p:cNvPr>
          <p:cNvSpPr/>
          <p:nvPr userDrawn="1"/>
        </p:nvSpPr>
        <p:spPr>
          <a:xfrm>
            <a:off x="11689550" y="6375006"/>
            <a:ext cx="326751" cy="323137"/>
          </a:xfrm>
          <a:prstGeom prst="ellipse">
            <a:avLst/>
          </a:prstGeom>
          <a:noFill/>
          <a:ln w="19050">
            <a:solidFill>
              <a:srgbClr val="61626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N" sz="2400"/>
          </a:p>
        </p:txBody>
      </p:sp>
    </p:spTree>
    <p:extLst>
      <p:ext uri="{BB962C8B-B14F-4D97-AF65-F5344CB8AC3E}">
        <p14:creationId xmlns:p14="http://schemas.microsoft.com/office/powerpoint/2010/main" val="808221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685800"/>
          </a:xfrm>
          <a:prstGeom prst="rect">
            <a:avLst/>
          </a:prstGeom>
        </p:spPr>
        <p:txBody>
          <a:bodyPr vert="horz" lIns="91440" tIns="45720" rIns="91440" bIns="45720" rtlCol="0" anchor="ctr">
            <a:normAutofit/>
          </a:bodyPr>
          <a:lstStyle/>
          <a:p>
            <a:r>
              <a:rPr lang="en-US"/>
              <a:t>Title Size 28pt, Calibri Bold (Color: RGB 33,33,33)</a:t>
            </a:r>
          </a:p>
        </p:txBody>
      </p:sp>
      <p:sp>
        <p:nvSpPr>
          <p:cNvPr id="3" name="Text Placeholder 2"/>
          <p:cNvSpPr>
            <a:spLocks noGrp="1"/>
          </p:cNvSpPr>
          <p:nvPr>
            <p:ph type="body" idx="1"/>
          </p:nvPr>
        </p:nvSpPr>
        <p:spPr>
          <a:xfrm>
            <a:off x="838200" y="1417320"/>
            <a:ext cx="10515600" cy="4489704"/>
          </a:xfrm>
          <a:prstGeom prst="rect">
            <a:avLst/>
          </a:prstGeom>
        </p:spPr>
        <p:txBody>
          <a:bodyPr vert="horz" lIns="91440" tIns="45720" rIns="91440" bIns="45720" rtlCol="0">
            <a:normAutofit/>
          </a:bodyPr>
          <a:lstStyle/>
          <a:p>
            <a:pPr lvl="0"/>
            <a:r>
              <a:rPr lang="en-US"/>
              <a:t>Body Text no smaller than 18pt font, Calibri Regular</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4"/>
          </p:nvPr>
        </p:nvSpPr>
        <p:spPr>
          <a:xfrm>
            <a:off x="8610600" y="602589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3346A-FCA4-684E-8D18-26E8324063ED}" type="slidenum">
              <a:rPr lang="en-US" smtClean="0"/>
              <a:t>‹#›</a:t>
            </a:fld>
            <a:endParaRPr lang="en-US"/>
          </a:p>
        </p:txBody>
      </p:sp>
    </p:spTree>
    <p:extLst>
      <p:ext uri="{BB962C8B-B14F-4D97-AF65-F5344CB8AC3E}">
        <p14:creationId xmlns:p14="http://schemas.microsoft.com/office/powerpoint/2010/main" val="15215858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5" r:id="rId6"/>
  </p:sldLayoutIdLst>
  <p:hf sldNum="0" hdr="0" dt="0"/>
  <p:txStyles>
    <p:title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rants.nih.gov/grants/peer/guidelines_general/SABV_Decision_Tree_for_Reviewer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94189B-4982-76B7-F1BD-977697E73AEE}"/>
              </a:ext>
            </a:extLst>
          </p:cNvPr>
          <p:cNvSpPr>
            <a:spLocks noGrp="1"/>
          </p:cNvSpPr>
          <p:nvPr>
            <p:ph type="title"/>
          </p:nvPr>
        </p:nvSpPr>
        <p:spPr>
          <a:xfrm>
            <a:off x="274280" y="763095"/>
            <a:ext cx="11643439" cy="1325563"/>
          </a:xfrm>
        </p:spPr>
        <p:txBody>
          <a:bodyPr>
            <a:normAutofit/>
          </a:bodyPr>
          <a:lstStyle/>
          <a:p>
            <a:pPr algn="ctr"/>
            <a:r>
              <a:rPr lang="en-US" sz="4000" dirty="0">
                <a:solidFill>
                  <a:srgbClr val="FF0000"/>
                </a:solidFill>
                <a:latin typeface="Open Sans"/>
                <a:ea typeface="Open Sans"/>
                <a:cs typeface="Open Sans"/>
              </a:rPr>
              <a:t>Simplified Review Framework</a:t>
            </a:r>
          </a:p>
        </p:txBody>
      </p:sp>
      <p:sp>
        <p:nvSpPr>
          <p:cNvPr id="5" name="TextBox 4" descr="Identification of the strongest, potentially highest-impact research&#10;">
            <a:extLst>
              <a:ext uri="{FF2B5EF4-FFF2-40B4-BE49-F238E27FC236}">
                <a16:creationId xmlns:a16="http://schemas.microsoft.com/office/drawing/2014/main" id="{386A67F2-31F7-C098-B505-F58547B46933}"/>
              </a:ext>
            </a:extLst>
          </p:cNvPr>
          <p:cNvSpPr txBox="1"/>
          <p:nvPr/>
        </p:nvSpPr>
        <p:spPr>
          <a:xfrm>
            <a:off x="778476" y="3429000"/>
            <a:ext cx="9922476" cy="954107"/>
          </a:xfrm>
          <a:prstGeom prst="rect">
            <a:avLst/>
          </a:prstGeom>
          <a:solidFill>
            <a:schemeClr val="bg1"/>
          </a:solidFill>
        </p:spPr>
        <p:txBody>
          <a:bodyPr wrap="square" rtlCol="0">
            <a:spAutoFit/>
          </a:bodyPr>
          <a:lstStyle/>
          <a:p>
            <a:pPr algn="ctr"/>
            <a:r>
              <a:rPr lang="en-US" sz="2800" b="1" i="1" dirty="0">
                <a:solidFill>
                  <a:srgbClr val="0070C0"/>
                </a:solidFill>
                <a:latin typeface="Arial" panose="020B0604020202020204" pitchFamily="34" charset="0"/>
                <a:ea typeface="Open Sans" panose="020B0606030504020204" pitchFamily="34" charset="0"/>
                <a:cs typeface="Arial" panose="020B0604020202020204" pitchFamily="34" charset="0"/>
              </a:rPr>
              <a:t>	</a:t>
            </a:r>
            <a:r>
              <a:rPr lang="en-US" sz="2800" b="1" i="1" dirty="0">
                <a:solidFill>
                  <a:srgbClr val="FF0000"/>
                </a:solidFill>
                <a:latin typeface="Arial" panose="020B0604020202020204" pitchFamily="34" charset="0"/>
                <a:ea typeface="Open Sans" panose="020B0606030504020204" pitchFamily="34" charset="0"/>
                <a:cs typeface="Arial" panose="020B0604020202020204" pitchFamily="34" charset="0"/>
              </a:rPr>
              <a:t>NIH GOAL = Improve identification of the strongest, potentially highest-impact research</a:t>
            </a:r>
          </a:p>
        </p:txBody>
      </p:sp>
      <p:sp>
        <p:nvSpPr>
          <p:cNvPr id="4" name="Slide Number Placeholder">
            <a:extLst>
              <a:ext uri="{FF2B5EF4-FFF2-40B4-BE49-F238E27FC236}">
                <a16:creationId xmlns:a16="http://schemas.microsoft.com/office/drawing/2014/main" id="{B1EC6964-3B2D-61D4-DDFE-CEB775468EA4}"/>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1</a:t>
            </a:fld>
            <a:endParaRPr lang="en-US" b="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1235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CE21-A8B9-E2ED-1439-CA3DA4728D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AF5CDA-6F93-48E7-BEC7-7B09DCAF66CD}"/>
              </a:ext>
            </a:extLst>
          </p:cNvPr>
          <p:cNvSpPr>
            <a:spLocks noGrp="1"/>
          </p:cNvSpPr>
          <p:nvPr>
            <p:ph type="title"/>
          </p:nvPr>
        </p:nvSpPr>
        <p:spPr>
          <a:xfrm>
            <a:off x="304337" y="334233"/>
            <a:ext cx="11643439" cy="1325563"/>
          </a:xfrm>
        </p:spPr>
        <p:txBody>
          <a:bodyPr>
            <a:normAutofit/>
          </a:bodyPr>
          <a:lstStyle/>
          <a:p>
            <a:pPr algn="ctr"/>
            <a:r>
              <a:rPr lang="en-US" sz="4000" dirty="0">
                <a:solidFill>
                  <a:srgbClr val="FF0000"/>
                </a:solidFill>
                <a:latin typeface="Open Sans"/>
                <a:ea typeface="Open Sans"/>
                <a:cs typeface="Open Sans"/>
              </a:rPr>
              <a:t>What Changed?</a:t>
            </a:r>
          </a:p>
        </p:txBody>
      </p:sp>
      <p:sp>
        <p:nvSpPr>
          <p:cNvPr id="2" name="Content Placeholder 1">
            <a:extLst>
              <a:ext uri="{FF2B5EF4-FFF2-40B4-BE49-F238E27FC236}">
                <a16:creationId xmlns:a16="http://schemas.microsoft.com/office/drawing/2014/main" id="{F96FDBB3-A66C-D490-08D9-5709084104AD}"/>
              </a:ext>
            </a:extLst>
          </p:cNvPr>
          <p:cNvSpPr>
            <a:spLocks noGrp="1"/>
          </p:cNvSpPr>
          <p:nvPr>
            <p:ph idx="1"/>
          </p:nvPr>
        </p:nvSpPr>
        <p:spPr>
          <a:xfrm>
            <a:off x="513773" y="1845147"/>
            <a:ext cx="11224569" cy="5305647"/>
          </a:xfrm>
        </p:spPr>
        <p:txBody>
          <a:bodyPr>
            <a:normAutofit fontScale="40000" lnSpcReduction="20000"/>
          </a:bodyPr>
          <a:lstStyle/>
          <a:p>
            <a:pPr marL="457200" indent="-457200">
              <a:lnSpc>
                <a:spcPct val="120000"/>
              </a:lnSpc>
              <a:spcAft>
                <a:spcPts val="1200"/>
              </a:spcAft>
              <a:buFont typeface="+mj-lt"/>
              <a:buAutoNum type="arabicPeriod"/>
            </a:pPr>
            <a:r>
              <a:rPr lang="en-US" sz="9600" b="1" dirty="0">
                <a:latin typeface="Calibri" panose="020F0502020204030204" pitchFamily="34" charset="0"/>
                <a:ea typeface="Calibri" panose="020F0502020204030204" pitchFamily="34" charset="0"/>
                <a:cs typeface="Calibri" panose="020F0502020204030204" pitchFamily="34" charset="0"/>
              </a:rPr>
              <a:t>Less scored criteria </a:t>
            </a:r>
          </a:p>
          <a:p>
            <a:pPr lvl="1">
              <a:lnSpc>
                <a:spcPct val="120000"/>
              </a:lnSpc>
              <a:spcAft>
                <a:spcPts val="1200"/>
              </a:spcAft>
              <a:buFontTx/>
              <a:buChar char="-"/>
            </a:pPr>
            <a:r>
              <a:rPr lang="en-US" sz="9600" b="1" dirty="0">
                <a:latin typeface="Calibri" panose="020F0502020204030204" pitchFamily="34" charset="0"/>
                <a:ea typeface="Calibri" panose="020F0502020204030204" pitchFamily="34" charset="0"/>
                <a:cs typeface="Calibri" panose="020F0502020204030204" pitchFamily="34" charset="0"/>
              </a:rPr>
              <a:t>Previous </a:t>
            </a:r>
            <a:r>
              <a:rPr lang="en-US" sz="9600" b="1" u="sng" dirty="0">
                <a:latin typeface="Calibri" panose="020F0502020204030204" pitchFamily="34" charset="0"/>
                <a:ea typeface="Calibri" panose="020F0502020204030204" pitchFamily="34" charset="0"/>
                <a:cs typeface="Calibri" panose="020F0502020204030204" pitchFamily="34" charset="0"/>
              </a:rPr>
              <a:t>5 review</a:t>
            </a:r>
            <a:r>
              <a:rPr lang="en-US" sz="9600" b="1" dirty="0">
                <a:latin typeface="Calibri" panose="020F0502020204030204" pitchFamily="34" charset="0"/>
                <a:ea typeface="Calibri" panose="020F0502020204030204" pitchFamily="34" charset="0"/>
                <a:cs typeface="Calibri" panose="020F0502020204030204" pitchFamily="34" charset="0"/>
              </a:rPr>
              <a:t> criteria reorganized into </a:t>
            </a:r>
            <a:r>
              <a:rPr lang="en-US" sz="9600" b="1" u="sng" dirty="0">
                <a:latin typeface="Calibri" panose="020F0502020204030204" pitchFamily="34" charset="0"/>
                <a:ea typeface="Calibri" panose="020F0502020204030204" pitchFamily="34" charset="0"/>
                <a:cs typeface="Calibri" panose="020F0502020204030204" pitchFamily="34" charset="0"/>
              </a:rPr>
              <a:t>3 factors</a:t>
            </a:r>
          </a:p>
          <a:p>
            <a:pPr marL="742950" marR="0" lvl="1" indent="-285750">
              <a:lnSpc>
                <a:spcPct val="120000"/>
              </a:lnSpc>
              <a:spcBef>
                <a:spcPts val="0"/>
              </a:spcBef>
              <a:spcAft>
                <a:spcPts val="0"/>
              </a:spcAft>
              <a:buSzPts val="1000"/>
              <a:buFont typeface="Courier New" panose="02070309020205020404" pitchFamily="49" charset="0"/>
              <a:buChar char="o"/>
              <a:tabLst>
                <a:tab pos="914400" algn="l"/>
              </a:tabLst>
            </a:pPr>
            <a:r>
              <a:rPr lang="en-US" sz="7200" b="1" dirty="0">
                <a:latin typeface="Calibri" panose="020F0502020204030204" pitchFamily="34" charset="0"/>
                <a:ea typeface="Calibri" panose="020F0502020204030204" pitchFamily="34" charset="0"/>
                <a:cs typeface="Calibri" panose="020F0502020204030204" pitchFamily="34" charset="0"/>
              </a:rPr>
              <a:t>Should</a:t>
            </a:r>
            <a:r>
              <a:rPr lang="en-US" sz="7200" dirty="0">
                <a:latin typeface="Calibri" panose="020F0502020204030204" pitchFamily="34" charset="0"/>
                <a:ea typeface="Calibri" panose="020F0502020204030204" pitchFamily="34" charset="0"/>
                <a:cs typeface="Calibri" panose="020F0502020204030204" pitchFamily="34" charset="0"/>
              </a:rPr>
              <a:t> the proposed research be conducted?</a:t>
            </a:r>
          </a:p>
          <a:p>
            <a:pPr marL="742950" marR="0" lvl="1" indent="-285750">
              <a:lnSpc>
                <a:spcPct val="120000"/>
              </a:lnSpc>
              <a:spcBef>
                <a:spcPts val="0"/>
              </a:spcBef>
              <a:spcAft>
                <a:spcPts val="0"/>
              </a:spcAft>
              <a:buSzPts val="1000"/>
              <a:buFont typeface="Courier New" panose="02070309020205020404" pitchFamily="49" charset="0"/>
              <a:buChar char="o"/>
              <a:tabLst>
                <a:tab pos="914400" algn="l"/>
              </a:tabLst>
            </a:pPr>
            <a:r>
              <a:rPr lang="en-US" sz="7200" b="1" dirty="0">
                <a:latin typeface="Calibri" panose="020F0502020204030204" pitchFamily="34" charset="0"/>
                <a:ea typeface="Calibri" panose="020F0502020204030204" pitchFamily="34" charset="0"/>
                <a:cs typeface="Calibri" panose="020F0502020204030204" pitchFamily="34" charset="0"/>
              </a:rPr>
              <a:t>Can </a:t>
            </a:r>
            <a:r>
              <a:rPr lang="en-US" sz="7200" dirty="0">
                <a:latin typeface="Calibri" panose="020F0502020204030204" pitchFamily="34" charset="0"/>
                <a:ea typeface="Calibri" panose="020F0502020204030204" pitchFamily="34" charset="0"/>
                <a:cs typeface="Calibri" panose="020F0502020204030204" pitchFamily="34" charset="0"/>
              </a:rPr>
              <a:t>the proposed research project be conducted as presented?</a:t>
            </a:r>
          </a:p>
          <a:p>
            <a:pPr marL="742950" marR="0" lvl="1" indent="-285750">
              <a:lnSpc>
                <a:spcPct val="120000"/>
              </a:lnSpc>
              <a:spcBef>
                <a:spcPts val="0"/>
              </a:spcBef>
              <a:spcAft>
                <a:spcPts val="0"/>
              </a:spcAft>
              <a:buSzPts val="1000"/>
              <a:buFont typeface="Courier New" panose="02070309020205020404" pitchFamily="49" charset="0"/>
              <a:buChar char="o"/>
              <a:tabLst>
                <a:tab pos="914400" algn="l"/>
              </a:tabLst>
            </a:pPr>
            <a:r>
              <a:rPr lang="en-US" sz="7200" b="1" dirty="0">
                <a:latin typeface="Calibri" panose="020F0502020204030204" pitchFamily="34" charset="0"/>
                <a:ea typeface="Calibri" panose="020F0502020204030204" pitchFamily="34" charset="0"/>
                <a:cs typeface="Calibri" panose="020F0502020204030204" pitchFamily="34" charset="0"/>
              </a:rPr>
              <a:t>Responsiveness </a:t>
            </a:r>
            <a:r>
              <a:rPr lang="en-US" sz="7200" dirty="0">
                <a:latin typeface="Calibri" panose="020F0502020204030204" pitchFamily="34" charset="0"/>
                <a:ea typeface="Calibri" panose="020F0502020204030204" pitchFamily="34" charset="0"/>
                <a:cs typeface="Calibri" panose="020F0502020204030204" pitchFamily="34" charset="0"/>
              </a:rPr>
              <a:t>to prior critiques on A1 not addressed</a:t>
            </a:r>
            <a:endParaRPr lang="en-US" sz="7200" b="1" dirty="0">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20000"/>
              </a:lnSpc>
              <a:spcAft>
                <a:spcPts val="1200"/>
              </a:spcAft>
              <a:buFont typeface="+mj-lt"/>
              <a:buAutoNum type="arabicPeriod"/>
            </a:pPr>
            <a:r>
              <a:rPr lang="en-US" sz="9600" b="1" dirty="0">
                <a:latin typeface="Calibri" panose="020F0502020204030204" pitchFamily="34" charset="0"/>
                <a:ea typeface="Calibri" panose="020F0502020204030204" pitchFamily="34" charset="0"/>
                <a:cs typeface="Calibri" panose="020F0502020204030204" pitchFamily="34" charset="0"/>
              </a:rPr>
              <a:t>Reduced reputational bias</a:t>
            </a:r>
          </a:p>
          <a:p>
            <a:pPr lvl="1">
              <a:lnSpc>
                <a:spcPct val="120000"/>
              </a:lnSpc>
              <a:spcAft>
                <a:spcPts val="1200"/>
              </a:spcAft>
            </a:pPr>
            <a:r>
              <a:rPr lang="en-US" sz="7200" b="1" u="sng" dirty="0">
                <a:latin typeface="Calibri" panose="020F0502020204030204" pitchFamily="34" charset="0"/>
                <a:ea typeface="Calibri" panose="020F0502020204030204" pitchFamily="34" charset="0"/>
                <a:cs typeface="Calibri" panose="020F0502020204030204" pitchFamily="34" charset="0"/>
              </a:rPr>
              <a:t>Investigator/Environment</a:t>
            </a:r>
            <a:r>
              <a:rPr lang="en-US" sz="7200" b="1" dirty="0">
                <a:latin typeface="Calibri" panose="020F0502020204030204" pitchFamily="34" charset="0"/>
                <a:ea typeface="Calibri" panose="020F0502020204030204" pitchFamily="34" charset="0"/>
                <a:cs typeface="Calibri" panose="020F0502020204030204" pitchFamily="34" charset="0"/>
              </a:rPr>
              <a:t> </a:t>
            </a:r>
            <a:r>
              <a:rPr lang="en-US" sz="7200" dirty="0">
                <a:latin typeface="Calibri" panose="020F0502020204030204" pitchFamily="34" charset="0"/>
                <a:ea typeface="Calibri" panose="020F0502020204030204" pitchFamily="34" charset="0"/>
                <a:cs typeface="Calibri" panose="020F0502020204030204" pitchFamily="34" charset="0"/>
              </a:rPr>
              <a:t>is evaluated as sufficient or gaps identified</a:t>
            </a: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2179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9FA96F-A7BD-E626-4CD4-3C594F0CF72F}"/>
              </a:ext>
            </a:extLst>
          </p:cNvPr>
          <p:cNvSpPr>
            <a:spLocks noGrp="1"/>
          </p:cNvSpPr>
          <p:nvPr>
            <p:ph type="title"/>
          </p:nvPr>
        </p:nvSpPr>
        <p:spPr>
          <a:xfrm>
            <a:off x="722453" y="136525"/>
            <a:ext cx="11164747" cy="1325563"/>
          </a:xfrm>
        </p:spPr>
        <p:txBody>
          <a:bodyPr>
            <a:normAutofit/>
          </a:bodyPr>
          <a:lstStyle/>
          <a:p>
            <a:pPr algn="ctr">
              <a:lnSpc>
                <a:spcPct val="100000"/>
              </a:lnSpc>
            </a:pPr>
            <a:r>
              <a:rPr lang="en-US" sz="4000" dirty="0">
                <a:solidFill>
                  <a:srgbClr val="FF0000"/>
                </a:solidFill>
                <a:latin typeface="Open Sans"/>
                <a:ea typeface="Open Sans"/>
                <a:cs typeface="Open Sans"/>
              </a:rPr>
              <a:t>Simplified Framework Reorganization </a:t>
            </a:r>
          </a:p>
        </p:txBody>
      </p:sp>
      <p:sp>
        <p:nvSpPr>
          <p:cNvPr id="4" name="Content Placeholder 7">
            <a:extLst>
              <a:ext uri="{FF2B5EF4-FFF2-40B4-BE49-F238E27FC236}">
                <a16:creationId xmlns:a16="http://schemas.microsoft.com/office/drawing/2014/main" id="{0AFB8BEB-778B-36FE-2697-255AEFFF2332}"/>
              </a:ext>
            </a:extLst>
          </p:cNvPr>
          <p:cNvSpPr>
            <a:spLocks noGrp="1"/>
          </p:cNvSpPr>
          <p:nvPr>
            <p:ph idx="1"/>
          </p:nvPr>
        </p:nvSpPr>
        <p:spPr>
          <a:xfrm>
            <a:off x="416013" y="2450140"/>
            <a:ext cx="3626297" cy="2616133"/>
          </a:xfrm>
          <a:solidFill>
            <a:schemeClr val="accent5">
              <a:lumMod val="40000"/>
              <a:lumOff val="60000"/>
            </a:schemeClr>
          </a:solidFill>
          <a:ln>
            <a:solidFill>
              <a:schemeClr val="bg1"/>
            </a:solidFill>
          </a:ln>
        </p:spPr>
        <p:txBody>
          <a:bodyPr>
            <a:normAutofit fontScale="85000" lnSpcReduction="10000"/>
          </a:bodyPr>
          <a:lstStyle/>
          <a:p>
            <a:pPr marL="0" marR="0" indent="0" algn="ctr">
              <a:spcBef>
                <a:spcPts val="600"/>
              </a:spcBef>
              <a:spcAft>
                <a:spcPts val="0"/>
              </a:spcAft>
              <a:buNone/>
            </a:pPr>
            <a:r>
              <a:rPr lang="en-US" b="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Before January 25, 2025</a:t>
            </a: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1200"/>
              </a:spcBef>
            </a:pPr>
            <a:r>
              <a:rPr lang="en-US" dirty="0">
                <a:latin typeface="Open Sans Light" panose="020B0306030504020204" pitchFamily="34" charset="0"/>
              </a:rPr>
              <a:t>Significance  - scored</a:t>
            </a:r>
          </a:p>
          <a:p>
            <a:pPr>
              <a:spcBef>
                <a:spcPts val="1200"/>
              </a:spcBef>
            </a:pPr>
            <a:r>
              <a:rPr lang="en-US" dirty="0">
                <a:latin typeface="Open Sans Light" panose="020B0306030504020204" pitchFamily="34" charset="0"/>
              </a:rPr>
              <a:t>Investigator(s) – scored</a:t>
            </a:r>
          </a:p>
          <a:p>
            <a:pPr>
              <a:spcBef>
                <a:spcPts val="1200"/>
              </a:spcBef>
            </a:pPr>
            <a:r>
              <a:rPr lang="en-US" dirty="0">
                <a:latin typeface="Open Sans Light" panose="020B0306030504020204" pitchFamily="34" charset="0"/>
              </a:rPr>
              <a:t>Innovation – scored</a:t>
            </a:r>
          </a:p>
          <a:p>
            <a:pPr>
              <a:spcBef>
                <a:spcPts val="1200"/>
              </a:spcBef>
            </a:pPr>
            <a:r>
              <a:rPr lang="en-US" dirty="0">
                <a:latin typeface="Open Sans Light" panose="020B0306030504020204" pitchFamily="34" charset="0"/>
              </a:rPr>
              <a:t>Approach – scored</a:t>
            </a:r>
          </a:p>
          <a:p>
            <a:pPr>
              <a:spcBef>
                <a:spcPts val="1200"/>
              </a:spcBef>
            </a:pPr>
            <a:r>
              <a:rPr lang="en-US" dirty="0">
                <a:latin typeface="Open Sans Light" panose="020B0306030504020204" pitchFamily="34" charset="0"/>
              </a:rPr>
              <a:t>Environment - scored</a:t>
            </a:r>
          </a:p>
        </p:txBody>
      </p:sp>
      <p:sp>
        <p:nvSpPr>
          <p:cNvPr id="5" name="Content Placeholder 7">
            <a:extLst>
              <a:ext uri="{FF2B5EF4-FFF2-40B4-BE49-F238E27FC236}">
                <a16:creationId xmlns:a16="http://schemas.microsoft.com/office/drawing/2014/main" id="{053FB266-9959-F66E-DA74-D07BC430237E}"/>
              </a:ext>
            </a:extLst>
          </p:cNvPr>
          <p:cNvSpPr txBox="1">
            <a:spLocks/>
          </p:cNvSpPr>
          <p:nvPr/>
        </p:nvSpPr>
        <p:spPr>
          <a:xfrm>
            <a:off x="4346369" y="1581662"/>
            <a:ext cx="7540831" cy="4532157"/>
          </a:xfrm>
          <a:prstGeom prst="rect">
            <a:avLst/>
          </a:prstGeom>
          <a:solidFill>
            <a:schemeClr val="accent5">
              <a:lumMod val="20000"/>
              <a:lumOff val="80000"/>
            </a:schemeClr>
          </a:solidFill>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2pPr>
            <a:lvl3pPr marL="846498" indent="-389389" algn="l" defTabSz="914400" rtl="0" eaLnBrk="1" latinLnBrk="0" hangingPunct="1">
              <a:lnSpc>
                <a:spcPct val="90000"/>
              </a:lnSpc>
              <a:spcBef>
                <a:spcPts val="500"/>
              </a:spcBef>
              <a:buFont typeface="Arial" pitchFamily="34" charset="0"/>
              <a:buChar char="−"/>
              <a:defRPr sz="1867" kern="1200" baseline="0">
                <a:solidFill>
                  <a:srgbClr val="616265"/>
                </a:solidFill>
                <a:latin typeface="Lato Light" panose="020F0502020204030203" pitchFamily="34" charset="0"/>
                <a:ea typeface="Lato Light" panose="020F0502020204030203" pitchFamily="34" charset="0"/>
                <a:cs typeface="Lato Light" panose="020F0502020204030203" pitchFamily="34" charset="0"/>
              </a:defRPr>
            </a:lvl3pPr>
            <a:lvl4pPr marL="1218956" indent="-304739" algn="l" defTabSz="914400" rtl="0" eaLnBrk="1" latinLnBrk="0" hangingPunct="1">
              <a:lnSpc>
                <a:spcPct val="90000"/>
              </a:lnSpc>
              <a:spcBef>
                <a:spcPts val="500"/>
              </a:spcBef>
              <a:buFont typeface="Arial"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4pPr>
            <a:lvl5pPr marL="1676065" indent="-372459"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dirty="0">
                <a:solidFill>
                  <a:schemeClr val="tx1"/>
                </a:solidFill>
                <a:effectLst/>
                <a:latin typeface="Open Sans"/>
                <a:ea typeface="Open Sans"/>
                <a:cs typeface="Open Sans"/>
              </a:rPr>
              <a:t>Simplified Framework</a:t>
            </a:r>
            <a:r>
              <a:rPr lang="en-US" sz="2400" b="1" dirty="0">
                <a:solidFill>
                  <a:schemeClr val="tx1"/>
                </a:solidFill>
                <a:latin typeface="Open Sans"/>
                <a:ea typeface="Open Sans"/>
                <a:cs typeface="Open Sans"/>
              </a:rPr>
              <a:t> </a:t>
            </a:r>
            <a:endParaRPr lang="en-US" sz="2400" b="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indent="0" algn="ctr">
              <a:lnSpc>
                <a:spcPct val="100000"/>
              </a:lnSpc>
              <a:spcBef>
                <a:spcPts val="0"/>
              </a:spcBef>
              <a:buNone/>
            </a:pPr>
            <a:r>
              <a:rPr lang="en-US" sz="2000" b="1" dirty="0">
                <a:solidFill>
                  <a:schemeClr val="tx1"/>
                </a:solidFill>
                <a:effectLst/>
                <a:latin typeface="Open Sans"/>
                <a:ea typeface="Open Sans"/>
                <a:cs typeface="Open Sans"/>
              </a:rPr>
              <a:t>(</a:t>
            </a:r>
            <a:r>
              <a:rPr lang="en-US" sz="2000" b="1" u="sng" dirty="0">
                <a:solidFill>
                  <a:schemeClr val="tx1"/>
                </a:solidFill>
                <a:effectLst/>
                <a:latin typeface="Open Sans"/>
                <a:ea typeface="Open Sans"/>
                <a:cs typeface="Open Sans"/>
              </a:rPr>
              <a:t>all</a:t>
            </a:r>
            <a:r>
              <a:rPr lang="en-US" sz="2000" b="1" dirty="0">
                <a:solidFill>
                  <a:schemeClr val="tx1"/>
                </a:solidFill>
                <a:effectLst/>
                <a:latin typeface="Open Sans"/>
                <a:ea typeface="Open Sans"/>
                <a:cs typeface="Open Sans"/>
              </a:rPr>
              <a:t> considered in Overall Impact Score)</a:t>
            </a:r>
            <a:endParaRPr lang="en-US" sz="2000" b="1" dirty="0">
              <a:solidFill>
                <a:schemeClr val="tx1"/>
              </a:solidFill>
              <a:latin typeface="Open Sans"/>
              <a:ea typeface="Open Sans"/>
              <a:cs typeface="Open Sans"/>
            </a:endParaRPr>
          </a:p>
          <a:p>
            <a:pPr>
              <a:buClr>
                <a:srgbClr val="0F7FC9"/>
              </a:buCl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Open Sans Light"/>
                <a:cs typeface="Arial" panose="020B0604020202020204" pitchFamily="34" charset="0"/>
              </a:rPr>
              <a:t>Factor 1:</a:t>
            </a:r>
            <a:r>
              <a:rPr kumimoji="0" lang="en-US" sz="2400" b="1" i="0" u="none" strike="noStrike" kern="1200" cap="none" spc="0" normalizeH="0" baseline="0" noProof="0" dirty="0">
                <a:ln>
                  <a:noFill/>
                </a:ln>
                <a:solidFill>
                  <a:prstClr val="black"/>
                </a:solidFill>
                <a:effectLst/>
                <a:uLnTx/>
                <a:uFillTx/>
                <a:latin typeface="Open Sans Light"/>
                <a:ea typeface="Open Sans Light"/>
                <a:cs typeface="Open Sans Light"/>
              </a:rPr>
              <a:t> </a:t>
            </a:r>
            <a:r>
              <a:rPr kumimoji="0" lang="en-US" sz="2400" b="1" i="0" u="sng" strike="noStrike" kern="1200" cap="none" spc="0" normalizeH="0" baseline="0" noProof="0" dirty="0">
                <a:ln>
                  <a:noFill/>
                </a:ln>
                <a:solidFill>
                  <a:prstClr val="black"/>
                </a:solidFill>
                <a:effectLst/>
                <a:uLnTx/>
                <a:uFillTx/>
                <a:latin typeface="Open Sans Light"/>
                <a:ea typeface="Open Sans Light"/>
                <a:cs typeface="Open Sans Light"/>
              </a:rPr>
              <a:t>Importance of the Research</a:t>
            </a:r>
            <a:r>
              <a:rPr kumimoji="0" lang="en-US" sz="2400" b="1" i="0" strike="noStrike" kern="1200" cap="none" spc="0" normalizeH="0" baseline="0" noProof="0" dirty="0">
                <a:ln>
                  <a:noFill/>
                </a:ln>
                <a:solidFill>
                  <a:prstClr val="black"/>
                </a:solidFill>
                <a:effectLst/>
                <a:uLnTx/>
                <a:uFillTx/>
                <a:latin typeface="Open Sans Light"/>
                <a:ea typeface="Open Sans Light"/>
                <a:cs typeface="Open Sans Light"/>
              </a:rPr>
              <a:t> </a:t>
            </a:r>
            <a:r>
              <a:rPr kumimoji="0" lang="en-US" sz="2400" b="1" i="0" strike="noStrike" kern="1200" cap="none" spc="0" normalizeH="0" baseline="0" noProof="0" dirty="0">
                <a:ln>
                  <a:noFill/>
                </a:ln>
                <a:solidFill>
                  <a:srgbClr val="FF0000"/>
                </a:solidFill>
                <a:effectLst/>
                <a:uLnTx/>
                <a:uFillTx/>
                <a:latin typeface="Arial" panose="020B0604020202020204" pitchFamily="34" charset="0"/>
                <a:ea typeface="Open Sans Light"/>
                <a:cs typeface="Arial" panose="020B0604020202020204" pitchFamily="34" charset="0"/>
              </a:rPr>
              <a:t>Sets overall limit</a:t>
            </a:r>
            <a:endParaRPr lang="en-US" sz="2400" b="1" i="0" u="sng" strike="noStrike" kern="1200" cap="none" spc="0" normalizeH="0" baseline="0" noProof="0" dirty="0">
              <a:ln>
                <a:noFill/>
              </a:ln>
              <a:solidFill>
                <a:srgbClr val="FF0000"/>
              </a:solidFill>
              <a:effectLst/>
              <a:uLnTx/>
              <a:uFillTx/>
              <a:latin typeface="Arial" panose="020B0604020202020204" pitchFamily="34" charset="0"/>
              <a:ea typeface="Open Sans Light" panose="020B0306030504020204" pitchFamily="34" charset="0"/>
              <a:cs typeface="Arial" panose="020B0604020202020204" pitchFamily="34" charset="0"/>
            </a:endParaRPr>
          </a:p>
          <a:p>
            <a:pPr lvl="1">
              <a:buClr>
                <a:srgbClr val="0F7FC9"/>
              </a:buClr>
            </a:pPr>
            <a:r>
              <a:rPr lang="en-US" sz="2000" dirty="0">
                <a:solidFill>
                  <a:prstClr val="black"/>
                </a:solidFill>
                <a:latin typeface="Open Sans Light"/>
                <a:ea typeface="Open Sans Light"/>
                <a:cs typeface="Open Sans Light"/>
              </a:rPr>
              <a:t>Significance, Innovation </a:t>
            </a:r>
            <a:endParaRPr lang="en-US" sz="20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lvl="1">
              <a:buClr>
                <a:srgbClr val="0F7FC9"/>
              </a:buClr>
            </a:pPr>
            <a:r>
              <a:rPr lang="en-US" sz="2000" b="1" dirty="0">
                <a:solidFill>
                  <a:prstClr val="black"/>
                </a:solidFill>
                <a:latin typeface="Open Sans Light"/>
                <a:ea typeface="Open Sans Light"/>
                <a:cs typeface="Open Sans Light"/>
              </a:rPr>
              <a:t>S</a:t>
            </a:r>
            <a:r>
              <a:rPr kumimoji="0" lang="en-US" sz="2000" b="1" i="0" u="none" strike="noStrike" kern="1200" cap="none" spc="0" normalizeH="0" baseline="0" noProof="0" dirty="0">
                <a:ln>
                  <a:noFill/>
                </a:ln>
                <a:solidFill>
                  <a:prstClr val="black"/>
                </a:solidFill>
                <a:effectLst/>
                <a:uLnTx/>
                <a:uFillTx/>
                <a:latin typeface="Open Sans Light"/>
                <a:ea typeface="Open Sans Light"/>
                <a:cs typeface="Open Sans Light"/>
              </a:rPr>
              <a:t>cored 1-9</a:t>
            </a:r>
            <a:r>
              <a:rPr lang="en-US" sz="2000" b="1" dirty="0">
                <a:solidFill>
                  <a:prstClr val="black"/>
                </a:solidFill>
                <a:latin typeface="Open Sans Light"/>
                <a:ea typeface="Open Sans Light"/>
                <a:cs typeface="Open Sans Light"/>
              </a:rPr>
              <a:t> </a:t>
            </a:r>
            <a:endParaRPr lang="en-US" sz="2000" b="1"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buClr>
                <a:srgbClr val="0F7FC9"/>
              </a:buCl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Open Sans Light"/>
                <a:cs typeface="Arial" panose="020B0604020202020204" pitchFamily="34" charset="0"/>
              </a:rPr>
              <a:t>Factor 2</a:t>
            </a:r>
            <a:r>
              <a:rPr kumimoji="0" lang="en-US" sz="2400" b="1" i="0" u="none" strike="noStrike" kern="1200" cap="none" spc="0" normalizeH="0" baseline="0" noProof="0" dirty="0">
                <a:ln>
                  <a:noFill/>
                </a:ln>
                <a:solidFill>
                  <a:prstClr val="black"/>
                </a:solidFill>
                <a:effectLst/>
                <a:uLnTx/>
                <a:uFillTx/>
                <a:latin typeface="Open Sans Light"/>
                <a:ea typeface="Open Sans Light"/>
                <a:cs typeface="Open Sans Light"/>
              </a:rPr>
              <a:t>: </a:t>
            </a:r>
            <a:r>
              <a:rPr kumimoji="0" lang="en-US" sz="2400" b="1" i="0" u="sng" strike="noStrike" kern="1200" cap="none" spc="0" normalizeH="0" baseline="0" noProof="0" dirty="0">
                <a:ln>
                  <a:noFill/>
                </a:ln>
                <a:solidFill>
                  <a:prstClr val="black"/>
                </a:solidFill>
                <a:effectLst/>
                <a:uLnTx/>
                <a:uFillTx/>
                <a:latin typeface="Open Sans Light"/>
                <a:ea typeface="Open Sans Light"/>
                <a:cs typeface="Open Sans Light"/>
              </a:rPr>
              <a:t>Rigor and Feasibility</a:t>
            </a:r>
            <a:r>
              <a:rPr lang="en-US" sz="2400" b="1" u="sng" dirty="0">
                <a:solidFill>
                  <a:prstClr val="black"/>
                </a:solidFill>
                <a:latin typeface="Open Sans Light"/>
                <a:ea typeface="Open Sans Light"/>
                <a:cs typeface="Open Sans Light"/>
              </a:rPr>
              <a:t> </a:t>
            </a:r>
            <a:endParaRPr lang="en-US" sz="2400" b="1" i="0" u="sng"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lvl="1">
              <a:buClr>
                <a:srgbClr val="0F7FC9"/>
              </a:buClr>
            </a:pPr>
            <a:r>
              <a:rPr lang="en-US" sz="2000" dirty="0">
                <a:solidFill>
                  <a:prstClr val="black"/>
                </a:solidFill>
                <a:latin typeface="Open Sans Light"/>
                <a:ea typeface="Open Sans Light"/>
                <a:cs typeface="Open Sans Light"/>
              </a:rPr>
              <a:t>Approach (</a:t>
            </a:r>
            <a:r>
              <a:rPr lang="en-US" sz="2000" i="1" dirty="0">
                <a:solidFill>
                  <a:prstClr val="black"/>
                </a:solidFill>
                <a:latin typeface="Open Sans Light"/>
                <a:ea typeface="Open Sans Light"/>
                <a:cs typeface="Open Sans Light"/>
              </a:rPr>
              <a:t>also include Inclusions and Study Timeline for clinical trials</a:t>
            </a:r>
            <a:r>
              <a:rPr lang="en-US" sz="2000" dirty="0">
                <a:solidFill>
                  <a:prstClr val="black"/>
                </a:solidFill>
                <a:latin typeface="Open Sans Light"/>
                <a:ea typeface="Open Sans Light"/>
                <a:cs typeface="Open Sans Light"/>
              </a:rPr>
              <a:t>)</a:t>
            </a:r>
          </a:p>
          <a:p>
            <a:pPr lvl="1">
              <a:buClr>
                <a:srgbClr val="0F7FC9"/>
              </a:buClr>
            </a:pPr>
            <a:r>
              <a:rPr kumimoji="0" lang="en-US" sz="2000" b="1" i="0" u="none" strike="noStrike" kern="1200" cap="none" spc="0" normalizeH="0" baseline="0" noProof="0" dirty="0">
                <a:ln>
                  <a:noFill/>
                </a:ln>
                <a:solidFill>
                  <a:prstClr val="black"/>
                </a:solidFill>
                <a:effectLst/>
                <a:uLnTx/>
                <a:uFillTx/>
                <a:latin typeface="Open Sans Light"/>
                <a:ea typeface="Open Sans Light"/>
                <a:cs typeface="Open Sans Light"/>
              </a:rPr>
              <a:t>Scored 1-9</a:t>
            </a:r>
            <a:r>
              <a:rPr lang="en-US" sz="2000" b="1" dirty="0">
                <a:solidFill>
                  <a:prstClr val="black"/>
                </a:solidFill>
                <a:latin typeface="Open Sans Light"/>
                <a:ea typeface="Open Sans Light"/>
                <a:cs typeface="Open Sans Light"/>
              </a:rPr>
              <a:t> </a:t>
            </a:r>
            <a:endParaRPr lang="en-US" sz="2000" b="1"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a:buClr>
                <a:srgbClr val="0F7FC9"/>
              </a:buCl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Open Sans Light"/>
                <a:cs typeface="Arial" panose="020B0604020202020204" pitchFamily="34" charset="0"/>
              </a:rPr>
              <a:t>Factor 3</a:t>
            </a:r>
            <a:r>
              <a:rPr kumimoji="0" lang="en-US" sz="2400" b="1" i="0" u="none" strike="noStrike" kern="1200" cap="none" spc="0" normalizeH="0" baseline="0" noProof="0" dirty="0">
                <a:ln>
                  <a:noFill/>
                </a:ln>
                <a:solidFill>
                  <a:prstClr val="black"/>
                </a:solidFill>
                <a:effectLst/>
                <a:uLnTx/>
                <a:uFillTx/>
                <a:latin typeface="Open Sans Light"/>
                <a:ea typeface="Open Sans Light"/>
                <a:cs typeface="Open Sans Light"/>
              </a:rPr>
              <a:t>: </a:t>
            </a:r>
            <a:r>
              <a:rPr kumimoji="0" lang="en-US" sz="2400" b="1" i="0" u="sng" strike="noStrike" kern="1200" cap="none" spc="0" normalizeH="0" baseline="0" noProof="0" dirty="0">
                <a:ln>
                  <a:noFill/>
                </a:ln>
                <a:solidFill>
                  <a:prstClr val="black"/>
                </a:solidFill>
                <a:effectLst/>
                <a:uLnTx/>
                <a:uFillTx/>
                <a:latin typeface="Open Sans Light"/>
                <a:ea typeface="Open Sans Light"/>
                <a:cs typeface="Open Sans Light"/>
              </a:rPr>
              <a:t>Expertise and Resources</a:t>
            </a:r>
            <a:r>
              <a:rPr lang="en-US" sz="2400" b="1" u="sng" dirty="0">
                <a:solidFill>
                  <a:prstClr val="black"/>
                </a:solidFill>
                <a:latin typeface="Open Sans Light"/>
                <a:ea typeface="Open Sans Light"/>
                <a:cs typeface="Open Sans Light"/>
              </a:rPr>
              <a:t> </a:t>
            </a:r>
            <a:r>
              <a:rPr lang="en-US" sz="2400" b="1" dirty="0">
                <a:solidFill>
                  <a:prstClr val="black"/>
                </a:solidFill>
                <a:latin typeface="Open Sans Light"/>
                <a:ea typeface="Open Sans Light"/>
                <a:cs typeface="Open Sans Light"/>
              </a:rPr>
              <a:t>(</a:t>
            </a:r>
            <a:r>
              <a:rPr lang="en-US" sz="2400" b="1" dirty="0">
                <a:solidFill>
                  <a:srgbClr val="FF0000"/>
                </a:solidFill>
                <a:latin typeface="Open Sans Light"/>
                <a:ea typeface="Open Sans Light"/>
                <a:cs typeface="Open Sans Light"/>
              </a:rPr>
              <a:t>no scores</a:t>
            </a:r>
            <a:r>
              <a:rPr lang="en-US" sz="2400" b="1" dirty="0">
                <a:solidFill>
                  <a:prstClr val="black"/>
                </a:solidFill>
                <a:latin typeface="Open Sans Light"/>
                <a:ea typeface="Open Sans Light"/>
                <a:cs typeface="Open Sans Light"/>
              </a:rPr>
              <a:t>)</a:t>
            </a:r>
            <a:endParaRPr lang="en-US" sz="2400" b="1"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lvl="1">
              <a:lnSpc>
                <a:spcPct val="100000"/>
              </a:lnSpc>
              <a:buClr>
                <a:srgbClr val="0F7FC9"/>
              </a:buClr>
            </a:pPr>
            <a:r>
              <a:rPr lang="en-US" sz="2000" dirty="0">
                <a:solidFill>
                  <a:prstClr val="black"/>
                </a:solidFill>
                <a:latin typeface="Open Sans Light"/>
                <a:ea typeface="Open Sans Light"/>
                <a:cs typeface="Open Sans Light"/>
              </a:rPr>
              <a:t>Investigators, Environment</a:t>
            </a:r>
          </a:p>
          <a:p>
            <a:pPr lvl="1">
              <a:lnSpc>
                <a:spcPct val="100000"/>
              </a:lnSpc>
              <a:buClr>
                <a:srgbClr val="0F7FC9"/>
              </a:buClr>
            </a:pPr>
            <a:r>
              <a:rPr lang="en-US" sz="2000" dirty="0">
                <a:solidFill>
                  <a:prstClr val="black"/>
                </a:solidFill>
                <a:latin typeface="Open Sans Light"/>
                <a:ea typeface="Open Sans Light"/>
                <a:cs typeface="Open Sans Light"/>
              </a:rPr>
              <a:t>Evaluated as appropriate or gaps identified; gaps require explanation</a:t>
            </a:r>
          </a:p>
          <a:p>
            <a:pPr lvl="1">
              <a:lnSpc>
                <a:spcPct val="100000"/>
              </a:lnSpc>
              <a:buClr>
                <a:srgbClr val="0F7FC9"/>
              </a:buClr>
            </a:pPr>
            <a:r>
              <a:rPr lang="en-US" sz="2000" b="1" dirty="0">
                <a:solidFill>
                  <a:prstClr val="black"/>
                </a:solidFill>
                <a:latin typeface="Open Sans Light"/>
                <a:ea typeface="Open Sans Light"/>
                <a:cs typeface="Open Sans Light"/>
              </a:rPr>
              <a:t>Considered in overall impact; no individual score</a:t>
            </a:r>
          </a:p>
        </p:txBody>
      </p:sp>
      <p:sp>
        <p:nvSpPr>
          <p:cNvPr id="2" name="Slide Number Placeholder">
            <a:extLst>
              <a:ext uri="{FF2B5EF4-FFF2-40B4-BE49-F238E27FC236}">
                <a16:creationId xmlns:a16="http://schemas.microsoft.com/office/drawing/2014/main" id="{4D452601-8F87-AC5E-CBB2-EA52322A8F75}"/>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a:t>
            </a:fld>
            <a:endParaRPr lang="en-US"/>
          </a:p>
        </p:txBody>
      </p:sp>
    </p:spTree>
    <p:extLst>
      <p:ext uri="{BB962C8B-B14F-4D97-AF65-F5344CB8AC3E}">
        <p14:creationId xmlns:p14="http://schemas.microsoft.com/office/powerpoint/2010/main" val="1839974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C93B-70D5-6FD6-EEF0-A009EFDF5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72F3F-F1BF-4437-C488-75135CCE9F41}"/>
              </a:ext>
            </a:extLst>
          </p:cNvPr>
          <p:cNvSpPr>
            <a:spLocks noGrp="1"/>
          </p:cNvSpPr>
          <p:nvPr>
            <p:ph type="title"/>
          </p:nvPr>
        </p:nvSpPr>
        <p:spPr>
          <a:xfrm>
            <a:off x="838200" y="253911"/>
            <a:ext cx="10515600" cy="685800"/>
          </a:xfrm>
        </p:spPr>
        <p:txBody>
          <a:bodyPr>
            <a:noAutofit/>
          </a:bodyPr>
          <a:lstStyle/>
          <a:p>
            <a:pPr algn="ctr"/>
            <a:r>
              <a:rPr lang="en-US" sz="4000" dirty="0">
                <a:solidFill>
                  <a:srgbClr val="FF0000"/>
                </a:solidFill>
              </a:rPr>
              <a:t>SRF Review Criteria</a:t>
            </a:r>
          </a:p>
        </p:txBody>
      </p:sp>
      <p:sp>
        <p:nvSpPr>
          <p:cNvPr id="4" name="TextBox 3">
            <a:extLst>
              <a:ext uri="{FF2B5EF4-FFF2-40B4-BE49-F238E27FC236}">
                <a16:creationId xmlns:a16="http://schemas.microsoft.com/office/drawing/2014/main" id="{6BDB44E0-A877-F57A-55B5-75E523EC1F86}"/>
              </a:ext>
            </a:extLst>
          </p:cNvPr>
          <p:cNvSpPr txBox="1"/>
          <p:nvPr/>
        </p:nvSpPr>
        <p:spPr>
          <a:xfrm>
            <a:off x="246454" y="1644542"/>
            <a:ext cx="4706211" cy="3268980"/>
          </a:xfrm>
          <a:prstGeom prst="roundRect">
            <a:avLst/>
          </a:prstGeom>
          <a:solidFill>
            <a:srgbClr val="662D6B"/>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OVERALL IMPACT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The likelihood for the project to exert a sustained, powerful influence on the research field(s) involved, considering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the </a:t>
            </a:r>
            <a:r>
              <a:rPr kumimoji="0" lang="en-US" sz="2400" b="1" i="1" u="none" strike="noStrike" kern="1200" cap="none" spc="0" normalizeH="0" baseline="0" noProof="0" dirty="0">
                <a:ln>
                  <a:noFill/>
                </a:ln>
                <a:solidFill>
                  <a:schemeClr val="bg1"/>
                </a:solidFill>
                <a:effectLst/>
                <a:uLnTx/>
                <a:uFillTx/>
                <a:latin typeface="Calibri" panose="020F0502020204030204"/>
                <a:ea typeface="+mn-ea"/>
                <a:cs typeface="+mn-cs"/>
              </a:rPr>
              <a:t>3 Factors </a:t>
            </a: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and </a:t>
            </a:r>
            <a:r>
              <a:rPr kumimoji="0" lang="en-US" sz="2400" b="1" i="0" u="none" strike="noStrike" kern="1200" cap="none" spc="0" normalizeH="0" baseline="0" noProof="0" dirty="0">
                <a:ln>
                  <a:noFill/>
                </a:ln>
                <a:solidFill>
                  <a:schemeClr val="bg1"/>
                </a:solidFill>
                <a:effectLst/>
                <a:uLnTx/>
                <a:uFillTx/>
                <a:latin typeface="Calibri" panose="020F0502020204030204"/>
                <a:ea typeface="+mn-ea"/>
                <a:cs typeface="+mn-cs"/>
              </a:rPr>
              <a:t>Additional Review Criteria </a:t>
            </a:r>
            <a:r>
              <a:rPr kumimoji="0" lang="en-US" sz="2400" i="0" u="none" strike="noStrike" kern="1200" cap="none" spc="0" normalizeH="0" baseline="0" noProof="0" dirty="0">
                <a:ln>
                  <a:noFill/>
                </a:ln>
                <a:solidFill>
                  <a:schemeClr val="bg1"/>
                </a:solidFill>
                <a:effectLst/>
                <a:uLnTx/>
                <a:uFillTx/>
                <a:latin typeface="Calibri" panose="020F0502020204030204"/>
                <a:ea typeface="+mn-ea"/>
                <a:cs typeface="+mn-cs"/>
              </a:rPr>
              <a:t>(as applicable)</a:t>
            </a:r>
          </a:p>
        </p:txBody>
      </p:sp>
      <p:sp>
        <p:nvSpPr>
          <p:cNvPr id="10" name="Rounded Rectangle 9">
            <a:extLst>
              <a:ext uri="{FF2B5EF4-FFF2-40B4-BE49-F238E27FC236}">
                <a16:creationId xmlns:a16="http://schemas.microsoft.com/office/drawing/2014/main" id="{B3C4A6EA-F804-DA89-F3D9-EEA99FF7A23D}"/>
              </a:ext>
            </a:extLst>
          </p:cNvPr>
          <p:cNvSpPr/>
          <p:nvPr/>
        </p:nvSpPr>
        <p:spPr>
          <a:xfrm>
            <a:off x="6747742" y="1101378"/>
            <a:ext cx="5188226" cy="2177654"/>
          </a:xfrm>
          <a:prstGeom prst="roundRect">
            <a:avLst/>
          </a:prstGeom>
          <a:solidFill>
            <a:srgbClr val="0052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white"/>
                </a:solidFill>
                <a:effectLst/>
                <a:uLnTx/>
                <a:uFillTx/>
                <a:latin typeface="Calibri" panose="020F0502020204030204"/>
                <a:ea typeface="+mn-ea"/>
                <a:cs typeface="+mn-cs"/>
              </a:rPr>
              <a:t>3 Factors </a:t>
            </a:r>
            <a:r>
              <a:rPr kumimoji="0" lang="en-US" sz="2000" b="0" i="0" u="sng" strike="noStrike" kern="1200" cap="none" spc="0" normalizeH="0" baseline="0" noProof="0" dirty="0">
                <a:ln>
                  <a:noFill/>
                </a:ln>
                <a:solidFill>
                  <a:prstClr val="white"/>
                </a:solidFill>
                <a:effectLst/>
                <a:uLnTx/>
                <a:uFillTx/>
                <a:latin typeface="Calibri" panose="020F0502020204030204"/>
                <a:ea typeface="+mn-ea"/>
                <a:cs typeface="+mn-cs"/>
              </a:rPr>
              <a:t>(Simplified Review Framework)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Factor 1: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Importance of the Research (Significance &amp; Innovation)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Factor 2: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Rigor and Feasibility (Approach)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Factor 3: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Expertise and Resources (Investigator &amp; Environment)</a:t>
            </a:r>
          </a:p>
        </p:txBody>
      </p:sp>
      <p:sp>
        <p:nvSpPr>
          <p:cNvPr id="12" name="Rounded Rectangle 11">
            <a:extLst>
              <a:ext uri="{FF2B5EF4-FFF2-40B4-BE49-F238E27FC236}">
                <a16:creationId xmlns:a16="http://schemas.microsoft.com/office/drawing/2014/main" id="{C9765369-0669-701D-49AD-CFA348505010}"/>
              </a:ext>
            </a:extLst>
          </p:cNvPr>
          <p:cNvSpPr/>
          <p:nvPr/>
        </p:nvSpPr>
        <p:spPr>
          <a:xfrm>
            <a:off x="6747742" y="3460187"/>
            <a:ext cx="5188226" cy="2177654"/>
          </a:xfrm>
          <a:prstGeom prst="roundRect">
            <a:avLst/>
          </a:prstGeom>
          <a:solidFill>
            <a:srgbClr val="0052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white"/>
                </a:solidFill>
                <a:effectLst/>
                <a:uLnTx/>
                <a:uFillTx/>
                <a:latin typeface="Calibri" panose="020F0502020204030204"/>
                <a:ea typeface="+mn-ea"/>
                <a:cs typeface="+mn-cs"/>
              </a:rPr>
              <a:t>Additional Review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Protections for Human Subjects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Vertebrate Animals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Biohazards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Resubmissions, Renewals, Revisions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riangle 13">
            <a:extLst>
              <a:ext uri="{FF2B5EF4-FFF2-40B4-BE49-F238E27FC236}">
                <a16:creationId xmlns:a16="http://schemas.microsoft.com/office/drawing/2014/main" id="{6ADA4F41-D3E2-8767-19E8-257E394FE2D5}"/>
              </a:ext>
              <a:ext uri="{C183D7F6-B498-43B3-948B-1728B52AA6E4}">
                <adec:decorative xmlns:adec="http://schemas.microsoft.com/office/drawing/2017/decorative" val="1"/>
              </a:ext>
            </a:extLst>
          </p:cNvPr>
          <p:cNvSpPr/>
          <p:nvPr/>
        </p:nvSpPr>
        <p:spPr>
          <a:xfrm rot="16200000">
            <a:off x="3581972" y="2591154"/>
            <a:ext cx="4536462" cy="1556912"/>
          </a:xfrm>
          <a:prstGeom prst="triangle">
            <a:avLst>
              <a:gd name="adj" fmla="val 51326"/>
            </a:avLst>
          </a:prstGeom>
          <a:solidFill>
            <a:srgbClr val="EA73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14">
            <a:extLst>
              <a:ext uri="{FF2B5EF4-FFF2-40B4-BE49-F238E27FC236}">
                <a16:creationId xmlns:a16="http://schemas.microsoft.com/office/drawing/2014/main" id="{43796A04-F388-0C18-2B19-4D2F3DD967F1}"/>
              </a:ext>
            </a:extLst>
          </p:cNvPr>
          <p:cNvSpPr/>
          <p:nvPr/>
        </p:nvSpPr>
        <p:spPr>
          <a:xfrm>
            <a:off x="246455" y="5058016"/>
            <a:ext cx="4706210" cy="1495704"/>
          </a:xfrm>
          <a:prstGeom prst="roundRect">
            <a:avLst/>
          </a:prstGeom>
          <a:solidFill>
            <a:srgbClr val="8080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Additional Review Considerations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schemeClr val="bg1"/>
                </a:solidFill>
                <a:effectLst/>
                <a:uLnTx/>
                <a:uFillTx/>
                <a:latin typeface="Calibri" panose="020F0502020204030204"/>
                <a:ea typeface="+mn-ea"/>
                <a:cs typeface="+mn-cs"/>
              </a:rPr>
              <a:t>no effect on Overall Impact score</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Authentication of Key Biological/Chemical</a:t>
            </a:r>
            <a:r>
              <a:rPr kumimoji="0" lang="en-US" sz="1800" b="0" i="0" u="none" strike="noStrike" kern="1200" cap="none" spc="0" normalizeH="0" noProof="0" dirty="0">
                <a:ln>
                  <a:noFill/>
                </a:ln>
                <a:solidFill>
                  <a:prstClr val="white"/>
                </a:solidFill>
                <a:effectLst/>
                <a:uLnTx/>
                <a:uFillTx/>
                <a:latin typeface="Calibri" panose="020F0502020204030204"/>
                <a:ea typeface="+mn-ea"/>
                <a:cs typeface="+mn-cs"/>
              </a:rPr>
              <a:t> Resource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Budget and Period of Support</a:t>
            </a:r>
          </a:p>
        </p:txBody>
      </p:sp>
    </p:spTree>
    <p:extLst>
      <p:ext uri="{BB962C8B-B14F-4D97-AF65-F5344CB8AC3E}">
        <p14:creationId xmlns:p14="http://schemas.microsoft.com/office/powerpoint/2010/main" val="428769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2"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BA9AD-F6AC-8AF9-0186-7146885A23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7A2158-7283-724F-5982-53EB781C2B58}"/>
              </a:ext>
            </a:extLst>
          </p:cNvPr>
          <p:cNvSpPr>
            <a:spLocks noGrp="1"/>
          </p:cNvSpPr>
          <p:nvPr>
            <p:ph sz="quarter" idx="13"/>
          </p:nvPr>
        </p:nvSpPr>
        <p:spPr>
          <a:xfrm>
            <a:off x="458228" y="1741442"/>
            <a:ext cx="11402533" cy="4659360"/>
          </a:xfrm>
        </p:spPr>
        <p:txBody>
          <a:bodyPr>
            <a:normAutofit/>
          </a:bodyPr>
          <a:lstStyle/>
          <a:p>
            <a:r>
              <a:rPr lang="en-US" sz="3200" b="1"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Significance: </a:t>
            </a:r>
            <a:r>
              <a:rPr lang="en-US" sz="32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Evaluate if application addresses an important gap in knowledge in the field, how the proposed project, if successfully completed, would advance the field.  </a:t>
            </a:r>
          </a:p>
          <a:p>
            <a:endParaRPr lang="en-US" sz="3200" b="0" i="0"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r>
              <a:rPr lang="en-US" sz="3200" b="1" dirty="0">
                <a:latin typeface="Calibri" panose="020F0502020204030204" pitchFamily="34" charset="0"/>
                <a:ea typeface="Calibri" panose="020F0502020204030204" pitchFamily="34" charset="0"/>
                <a:cs typeface="Calibri" panose="020F0502020204030204" pitchFamily="34" charset="0"/>
              </a:rPr>
              <a:t>Evaluate Rationale, rigor of  scientific background </a:t>
            </a:r>
            <a:r>
              <a:rPr lang="en-US" sz="3200" dirty="0">
                <a:latin typeface="Calibri" panose="020F0502020204030204" pitchFamily="34" charset="0"/>
                <a:ea typeface="Calibri" panose="020F0502020204030204" pitchFamily="34" charset="0"/>
                <a:cs typeface="Calibri" panose="020F0502020204030204" pitchFamily="34" charset="0"/>
              </a:rPr>
              <a:t>(prior literature, citations, preliminary data) justifies the proposed study.</a:t>
            </a:r>
          </a:p>
          <a:p>
            <a:endParaRPr lang="en-US" sz="3200" b="0" i="0"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pPr algn="l"/>
            <a:r>
              <a:rPr lang="en-US" sz="3200" dirty="0">
                <a:latin typeface="Calibri" panose="020F0502020204030204" pitchFamily="34" charset="0"/>
                <a:ea typeface="Calibri" panose="020F0502020204030204" pitchFamily="34" charset="0"/>
                <a:cs typeface="Calibri" panose="020F0502020204030204" pitchFamily="34" charset="0"/>
              </a:rPr>
              <a:t>Refers to the importance of the </a:t>
            </a:r>
            <a:r>
              <a:rPr lang="en-US" sz="3200" u="sng" dirty="0">
                <a:latin typeface="Calibri" panose="020F0502020204030204" pitchFamily="34" charset="0"/>
                <a:ea typeface="Calibri" panose="020F0502020204030204" pitchFamily="34" charset="0"/>
                <a:cs typeface="Calibri" panose="020F0502020204030204" pitchFamily="34" charset="0"/>
              </a:rPr>
              <a:t>proposed research</a:t>
            </a:r>
            <a:r>
              <a:rPr lang="en-US" sz="3200" dirty="0">
                <a:latin typeface="Calibri" panose="020F0502020204030204" pitchFamily="34" charset="0"/>
                <a:ea typeface="Calibri" panose="020F0502020204030204" pitchFamily="34" charset="0"/>
                <a:cs typeface="Calibri" panose="020F0502020204030204" pitchFamily="34" charset="0"/>
              </a:rPr>
              <a:t>, not the importance of the research field or disease.</a:t>
            </a:r>
          </a:p>
        </p:txBody>
      </p:sp>
      <p:sp>
        <p:nvSpPr>
          <p:cNvPr id="6" name="Title 1">
            <a:extLst>
              <a:ext uri="{FF2B5EF4-FFF2-40B4-BE49-F238E27FC236}">
                <a16:creationId xmlns:a16="http://schemas.microsoft.com/office/drawing/2014/main" id="{0DBC1A1B-7C92-887F-535A-B9C8B482C5BA}"/>
              </a:ext>
            </a:extLst>
          </p:cNvPr>
          <p:cNvSpPr txBox="1">
            <a:spLocks noGrp="1"/>
          </p:cNvSpPr>
          <p:nvPr>
            <p:ph type="title" idx="4294967295"/>
          </p:nvPr>
        </p:nvSpPr>
        <p:spPr>
          <a:xfrm>
            <a:off x="533401" y="517525"/>
            <a:ext cx="10941205" cy="685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3200" b="1" i="0" u="sng" strike="noStrike" kern="1200" cap="none" spc="0" normalizeH="0" baseline="0" noProof="0" dirty="0">
                <a:ln>
                  <a:noFill/>
                </a:ln>
                <a:solidFill>
                  <a:schemeClr val="tx1"/>
                </a:solidFill>
                <a:effectLst/>
                <a:uLnTx/>
                <a:uFillTx/>
                <a:latin typeface="Calibri" charset="0"/>
                <a:ea typeface="Calibri" charset="0"/>
                <a:cs typeface="Calibri" charset="0"/>
              </a:rPr>
            </a:br>
            <a:r>
              <a:rPr kumimoji="0" lang="en-US" sz="3600" b="1" i="0" u="sng" strike="noStrike" kern="1200" cap="none" spc="0" normalizeH="0" baseline="0" noProof="0" dirty="0">
                <a:ln>
                  <a:noFill/>
                </a:ln>
                <a:solidFill>
                  <a:srgbClr val="FF0000"/>
                </a:solidFill>
                <a:effectLst/>
                <a:uLnTx/>
                <a:uFillTx/>
                <a:latin typeface="Calibri" charset="0"/>
                <a:ea typeface="Calibri" charset="0"/>
                <a:cs typeface="Calibri" charset="0"/>
              </a:rPr>
              <a:t>Should it be done</a:t>
            </a:r>
            <a: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t>? </a:t>
            </a:r>
            <a:r>
              <a:rPr kumimoji="0" lang="en-US" sz="3600" i="0" u="none" strike="noStrike" kern="1200" cap="none" spc="0" normalizeH="0" baseline="0" noProof="0" dirty="0">
                <a:ln>
                  <a:noFill/>
                </a:ln>
                <a:solidFill>
                  <a:srgbClr val="FF0000"/>
                </a:solidFill>
                <a:effectLst/>
                <a:uLnTx/>
                <a:uFillTx/>
                <a:latin typeface="Calibri" charset="0"/>
                <a:ea typeface="Calibri" charset="0"/>
                <a:cs typeface="Calibri" charset="0"/>
              </a:rPr>
              <a:t>Factor 1</a:t>
            </a:r>
            <a: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t> - Importance of the Research </a:t>
            </a:r>
          </a:p>
        </p:txBody>
      </p:sp>
    </p:spTree>
    <p:extLst>
      <p:ext uri="{BB962C8B-B14F-4D97-AF65-F5344CB8AC3E}">
        <p14:creationId xmlns:p14="http://schemas.microsoft.com/office/powerpoint/2010/main" val="850400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6788D2-0E7B-0903-F959-04CED36A22E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0A7F49B-AB3A-F904-1C17-7D3C63F36C38}"/>
              </a:ext>
            </a:extLst>
          </p:cNvPr>
          <p:cNvSpPr txBox="1">
            <a:spLocks noGrp="1"/>
          </p:cNvSpPr>
          <p:nvPr>
            <p:ph type="title" idx="4294967295"/>
          </p:nvPr>
        </p:nvSpPr>
        <p:spPr>
          <a:xfrm>
            <a:off x="477645" y="529882"/>
            <a:ext cx="10941205" cy="685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sng" strike="noStrike" kern="1200" cap="none" spc="0" normalizeH="0" baseline="0" noProof="0" dirty="0">
                <a:ln>
                  <a:noFill/>
                </a:ln>
                <a:solidFill>
                  <a:srgbClr val="FF0000"/>
                </a:solidFill>
                <a:effectLst/>
                <a:uLnTx/>
                <a:uFillTx/>
                <a:latin typeface="Calibri" charset="0"/>
                <a:ea typeface="Calibri" charset="0"/>
                <a:cs typeface="Calibri" charset="0"/>
              </a:rPr>
              <a:t>Should it be done</a:t>
            </a:r>
            <a: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t>? Factor 1 - Importance of the Research</a:t>
            </a:r>
          </a:p>
        </p:txBody>
      </p:sp>
      <p:sp>
        <p:nvSpPr>
          <p:cNvPr id="3" name="Content Placeholder 2">
            <a:extLst>
              <a:ext uri="{FF2B5EF4-FFF2-40B4-BE49-F238E27FC236}">
                <a16:creationId xmlns:a16="http://schemas.microsoft.com/office/drawing/2014/main" id="{E9AAB110-A7CA-E261-9B72-D8A64FB9347B}"/>
              </a:ext>
            </a:extLst>
          </p:cNvPr>
          <p:cNvSpPr>
            <a:spLocks noGrp="1"/>
          </p:cNvSpPr>
          <p:nvPr>
            <p:ph sz="quarter" idx="13"/>
          </p:nvPr>
        </p:nvSpPr>
        <p:spPr>
          <a:xfrm>
            <a:off x="477645" y="1460852"/>
            <a:ext cx="11353800" cy="4674489"/>
          </a:xfrm>
        </p:spPr>
        <p:txBody>
          <a:bodyPr>
            <a:noAutofit/>
          </a:bodyPr>
          <a:lstStyle/>
          <a:p>
            <a:r>
              <a:rPr lang="en-US" sz="3200" i="0" dirty="0">
                <a:effectLst/>
              </a:rPr>
              <a:t>Evaluate the </a:t>
            </a:r>
            <a:r>
              <a:rPr lang="en-US" sz="3200" b="1" dirty="0"/>
              <a:t>i</a:t>
            </a:r>
            <a:r>
              <a:rPr lang="en-US" sz="3200" b="1" i="0" u="sng" dirty="0">
                <a:effectLst/>
              </a:rPr>
              <a:t>nnovation</a:t>
            </a:r>
            <a:r>
              <a:rPr lang="en-US" sz="3200" i="0" dirty="0">
                <a:effectLst/>
              </a:rPr>
              <a:t> and the extent to which that novelty influences the importance of the research.</a:t>
            </a:r>
          </a:p>
          <a:p>
            <a:pPr marL="0" indent="0">
              <a:buNone/>
            </a:pPr>
            <a:r>
              <a:rPr lang="en-US" sz="3200" i="0" dirty="0">
                <a:effectLst/>
              </a:rPr>
              <a:t> </a:t>
            </a:r>
          </a:p>
          <a:p>
            <a:r>
              <a:rPr lang="en-US" sz="3200" b="1" i="0" dirty="0">
                <a:effectLst/>
              </a:rPr>
              <a:t>For some projects</a:t>
            </a:r>
            <a:r>
              <a:rPr lang="en-US" sz="3200" i="0" dirty="0">
                <a:effectLst/>
              </a:rPr>
              <a:t>, the development of new conceptual models, technologies or methods is precisely what makes the research important. </a:t>
            </a:r>
            <a:r>
              <a:rPr lang="en-US" sz="3200" i="0" u="sng" dirty="0">
                <a:effectLst/>
              </a:rPr>
              <a:t>Other projects use existing </a:t>
            </a:r>
            <a:r>
              <a:rPr lang="en-US" sz="3200" i="0" dirty="0">
                <a:effectLst/>
              </a:rPr>
              <a:t>concepts, methods or technologies in novel ways that enhance the importance.</a:t>
            </a:r>
          </a:p>
          <a:p>
            <a:pPr marL="0" indent="0">
              <a:buNone/>
            </a:pPr>
            <a:endParaRPr lang="en-US" sz="3200" i="0" dirty="0">
              <a:effectLst/>
            </a:endParaRPr>
          </a:p>
          <a:p>
            <a:r>
              <a:rPr lang="en-US" sz="3200" b="1" dirty="0">
                <a:effectLst/>
                <a:ea typeface="Aptos" panose="020B0004020202020204" pitchFamily="34" charset="0"/>
                <a:cs typeface="Times New Roman" panose="02020603050405020304" pitchFamily="18" charset="0"/>
              </a:rPr>
              <a:t>IT IS POSSIBLE</a:t>
            </a:r>
            <a:r>
              <a:rPr lang="en-US" sz="3200" dirty="0">
                <a:effectLst/>
                <a:ea typeface="Aptos" panose="020B0004020202020204" pitchFamily="34" charset="0"/>
                <a:cs typeface="Times New Roman" panose="02020603050405020304" pitchFamily="18" charset="0"/>
              </a:rPr>
              <a:t>: a project may be of critical </a:t>
            </a:r>
            <a:r>
              <a:rPr lang="en-US" sz="3200" u="sng" dirty="0">
                <a:effectLst/>
                <a:ea typeface="Aptos" panose="020B0004020202020204" pitchFamily="34" charset="0"/>
                <a:cs typeface="Times New Roman" panose="02020603050405020304" pitchFamily="18" charset="0"/>
              </a:rPr>
              <a:t>importance for the field without applying novel concepts or approaches</a:t>
            </a:r>
            <a:r>
              <a:rPr lang="en-US" sz="3200" u="sng" dirty="0">
                <a:ea typeface="Aptos" panose="020B0004020202020204" pitchFamily="34" charset="0"/>
                <a:cs typeface="Times New Roman" panose="02020603050405020304" pitchFamily="18" charset="0"/>
              </a:rPr>
              <a:t>.</a:t>
            </a:r>
            <a:endParaRPr lang="en-US" sz="3200" dirty="0"/>
          </a:p>
        </p:txBody>
      </p:sp>
    </p:spTree>
    <p:extLst>
      <p:ext uri="{BB962C8B-B14F-4D97-AF65-F5344CB8AC3E}">
        <p14:creationId xmlns:p14="http://schemas.microsoft.com/office/powerpoint/2010/main" val="3648643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6788D2-0E7B-0903-F959-04CED36A22E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0A7F49B-AB3A-F904-1C17-7D3C63F36C38}"/>
              </a:ext>
            </a:extLst>
          </p:cNvPr>
          <p:cNvSpPr txBox="1">
            <a:spLocks noGrp="1"/>
          </p:cNvSpPr>
          <p:nvPr>
            <p:ph type="title" idx="4294967295"/>
          </p:nvPr>
        </p:nvSpPr>
        <p:spPr>
          <a:xfrm>
            <a:off x="850557" y="569001"/>
            <a:ext cx="10941205" cy="685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sng" strike="noStrike" kern="1200" cap="none" spc="0" normalizeH="0" baseline="0" noProof="0" dirty="0">
                <a:ln>
                  <a:noFill/>
                </a:ln>
                <a:solidFill>
                  <a:srgbClr val="FF0000"/>
                </a:solidFill>
                <a:effectLst/>
                <a:uLnTx/>
                <a:uFillTx/>
                <a:latin typeface="Calibri" charset="0"/>
                <a:ea typeface="Calibri" charset="0"/>
                <a:cs typeface="Calibri" charset="0"/>
              </a:rPr>
              <a:t>Can it be done well</a:t>
            </a:r>
            <a: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t>? </a:t>
            </a:r>
            <a:b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br>
            <a:r>
              <a:rPr kumimoji="0" lang="en-US" sz="3600" b="1" i="0" u="none" strike="noStrike" kern="1200" cap="none" spc="0" normalizeH="0" baseline="0" noProof="0" dirty="0">
                <a:ln>
                  <a:noFill/>
                </a:ln>
                <a:solidFill>
                  <a:srgbClr val="FF0000"/>
                </a:solidFill>
                <a:effectLst/>
                <a:uLnTx/>
                <a:uFillTx/>
                <a:latin typeface="Calibri" charset="0"/>
                <a:ea typeface="Calibri" charset="0"/>
                <a:cs typeface="Calibri" charset="0"/>
              </a:rPr>
              <a:t>Factor 2 – Rigor and Feasibility</a:t>
            </a:r>
          </a:p>
        </p:txBody>
      </p:sp>
      <p:sp>
        <p:nvSpPr>
          <p:cNvPr id="3" name="Content Placeholder 2">
            <a:extLst>
              <a:ext uri="{FF2B5EF4-FFF2-40B4-BE49-F238E27FC236}">
                <a16:creationId xmlns:a16="http://schemas.microsoft.com/office/drawing/2014/main" id="{E9AAB110-A7CA-E261-9B72-D8A64FB9347B}"/>
              </a:ext>
            </a:extLst>
          </p:cNvPr>
          <p:cNvSpPr>
            <a:spLocks noGrp="1"/>
          </p:cNvSpPr>
          <p:nvPr>
            <p:ph sz="quarter" idx="13"/>
          </p:nvPr>
        </p:nvSpPr>
        <p:spPr>
          <a:xfrm>
            <a:off x="566257" y="1838294"/>
            <a:ext cx="11059485" cy="5019706"/>
          </a:xfrm>
        </p:spPr>
        <p:txBody>
          <a:bodyPr>
            <a:noAutofit/>
          </a:bodyPr>
          <a:lstStyle/>
          <a:p>
            <a:pPr marL="0" indent="0">
              <a:buNone/>
            </a:pPr>
            <a:r>
              <a:rPr lang="en-US" sz="3600" b="1" i="0" dirty="0">
                <a:effectLst/>
              </a:rPr>
              <a:t>Rigor</a:t>
            </a:r>
            <a:r>
              <a:rPr lang="en-US" sz="3600" i="0" dirty="0">
                <a:effectLst/>
              </a:rPr>
              <a:t>: Evaluate the potential to produce unbiased, reproducible, robust data</a:t>
            </a:r>
            <a:r>
              <a:rPr lang="en-US" sz="3600" dirty="0"/>
              <a:t> with appropriate controls (sample size, power analysis, statistical plan).</a:t>
            </a:r>
          </a:p>
          <a:p>
            <a:pPr marL="0" indent="0">
              <a:buNone/>
            </a:pPr>
            <a:endParaRPr lang="en-US" sz="3600" i="0" dirty="0">
              <a:effectLst/>
            </a:endParaRPr>
          </a:p>
          <a:p>
            <a:pPr marL="0" indent="0">
              <a:buNone/>
            </a:pPr>
            <a:r>
              <a:rPr lang="en-US" sz="3600" b="1" i="0" dirty="0">
                <a:effectLst/>
              </a:rPr>
              <a:t>Feasibility</a:t>
            </a:r>
            <a:r>
              <a:rPr lang="en-US" sz="3600" i="0" dirty="0">
                <a:effectLst/>
              </a:rPr>
              <a:t>: Evaluate whether the proposed approach as presented is sound and achievable, including plans to address potential challenges.</a:t>
            </a:r>
          </a:p>
          <a:p>
            <a:pPr marL="0" lvl="1" indent="0">
              <a:lnSpc>
                <a:spcPct val="100000"/>
              </a:lnSpc>
              <a:spcBef>
                <a:spcPts val="0"/>
              </a:spcBef>
              <a:buNone/>
            </a:pPr>
            <a:endParaRPr lang="en-US" sz="2000" i="0" dirty="0">
              <a:effectLst/>
            </a:endParaRPr>
          </a:p>
        </p:txBody>
      </p:sp>
    </p:spTree>
    <p:extLst>
      <p:ext uri="{BB962C8B-B14F-4D97-AF65-F5344CB8AC3E}">
        <p14:creationId xmlns:p14="http://schemas.microsoft.com/office/powerpoint/2010/main" val="422026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53F20-6002-4EE1-392D-7FD511DBD36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07371-19BF-0073-0F9D-69920E24F9D7}"/>
              </a:ext>
            </a:extLst>
          </p:cNvPr>
          <p:cNvSpPr>
            <a:spLocks noGrp="1"/>
          </p:cNvSpPr>
          <p:nvPr>
            <p:ph sz="quarter" idx="13"/>
          </p:nvPr>
        </p:nvSpPr>
        <p:spPr>
          <a:xfrm>
            <a:off x="472998" y="1425621"/>
            <a:ext cx="11382303" cy="5019706"/>
          </a:xfrm>
        </p:spPr>
        <p:txBody>
          <a:bodyPr>
            <a:noAutofit/>
          </a:bodyPr>
          <a:lstStyle/>
          <a:p>
            <a:pPr marL="0" lvl="1" indent="0">
              <a:lnSpc>
                <a:spcPct val="100000"/>
              </a:lnSpc>
              <a:spcBef>
                <a:spcPts val="0"/>
              </a:spcBef>
              <a:buNone/>
            </a:pPr>
            <a:endParaRPr lang="en-US" sz="3200" i="0" dirty="0">
              <a:effectLst/>
            </a:endParaRPr>
          </a:p>
          <a:p>
            <a:r>
              <a:rPr lang="en-US" sz="3200" dirty="0"/>
              <a:t>Reviewers told not to focus on</a:t>
            </a:r>
            <a:r>
              <a:rPr lang="en-US" sz="3200" b="1" i="1" dirty="0"/>
              <a:t> technical minutiae</a:t>
            </a:r>
            <a:r>
              <a:rPr lang="en-US" sz="3200" b="1" i="0" dirty="0">
                <a:effectLst/>
              </a:rPr>
              <a:t>.</a:t>
            </a:r>
            <a:endParaRPr lang="en-US" sz="3200" i="0" dirty="0">
              <a:effectLst/>
            </a:endParaRPr>
          </a:p>
          <a:p>
            <a:r>
              <a:rPr lang="en-US" sz="3200" i="0" dirty="0">
                <a:effectLst/>
              </a:rPr>
              <a:t>Evaluation of the rigor and feasibility of th</a:t>
            </a:r>
            <a:r>
              <a:rPr lang="en-US" sz="3200" dirty="0"/>
              <a:t>e study design as presented.</a:t>
            </a:r>
          </a:p>
          <a:p>
            <a:r>
              <a:rPr lang="en-US" sz="3200" dirty="0"/>
              <a:t>Evaluate </a:t>
            </a:r>
            <a:r>
              <a:rPr lang="en-US" sz="3200" b="1" dirty="0"/>
              <a:t>inclusion plans </a:t>
            </a:r>
            <a:r>
              <a:rPr lang="en-US" sz="3200" dirty="0"/>
              <a:t>and plans to recruit and retain participants, </a:t>
            </a:r>
            <a:r>
              <a:rPr lang="en-US" sz="3200" b="1" dirty="0"/>
              <a:t>relevant biological variables</a:t>
            </a:r>
            <a:r>
              <a:rPr lang="en-US" sz="3200" dirty="0"/>
              <a:t>, such as sex or age, in the design, analysis, and reporting.</a:t>
            </a:r>
          </a:p>
          <a:p>
            <a:r>
              <a:rPr lang="en-US" sz="3200" b="1" dirty="0">
                <a:hlinkClick r:id="rId3"/>
              </a:rPr>
              <a:t>Assess sex as a biological variable </a:t>
            </a:r>
            <a:r>
              <a:rPr lang="en-US" sz="3200" b="1" dirty="0"/>
              <a:t>(SABV) </a:t>
            </a:r>
            <a:r>
              <a:rPr lang="en-US" sz="3200" dirty="0"/>
              <a:t>in the </a:t>
            </a:r>
            <a:r>
              <a:rPr lang="en-US" sz="3200" i="1" dirty="0"/>
              <a:t>context of the research question </a:t>
            </a:r>
            <a:r>
              <a:rPr lang="en-US" sz="3200" dirty="0"/>
              <a:t>and </a:t>
            </a:r>
            <a:r>
              <a:rPr lang="en-US" sz="3200" i="1" dirty="0"/>
              <a:t>current scientific knowledge.</a:t>
            </a:r>
          </a:p>
        </p:txBody>
      </p:sp>
      <p:sp>
        <p:nvSpPr>
          <p:cNvPr id="2" name="Content Placeholder 2">
            <a:extLst>
              <a:ext uri="{FF2B5EF4-FFF2-40B4-BE49-F238E27FC236}">
                <a16:creationId xmlns:a16="http://schemas.microsoft.com/office/drawing/2014/main" id="{3F3A63DB-9079-1AF1-A64E-321D90D505E2}"/>
              </a:ext>
            </a:extLst>
          </p:cNvPr>
          <p:cNvSpPr txBox="1">
            <a:spLocks/>
          </p:cNvSpPr>
          <p:nvPr/>
        </p:nvSpPr>
        <p:spPr>
          <a:xfrm>
            <a:off x="472998" y="3390795"/>
            <a:ext cx="10515600" cy="47766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p:txBody>
      </p:sp>
      <p:sp>
        <p:nvSpPr>
          <p:cNvPr id="4" name="Content Placeholder 2">
            <a:extLst>
              <a:ext uri="{FF2B5EF4-FFF2-40B4-BE49-F238E27FC236}">
                <a16:creationId xmlns:a16="http://schemas.microsoft.com/office/drawing/2014/main" id="{DAD7F3D5-B1A3-B7D7-F88C-6DF066C674EC}"/>
              </a:ext>
            </a:extLst>
          </p:cNvPr>
          <p:cNvSpPr txBox="1">
            <a:spLocks/>
          </p:cNvSpPr>
          <p:nvPr/>
        </p:nvSpPr>
        <p:spPr>
          <a:xfrm>
            <a:off x="472998" y="4543972"/>
            <a:ext cx="10972800" cy="50202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i="1" dirty="0"/>
          </a:p>
        </p:txBody>
      </p:sp>
      <p:sp>
        <p:nvSpPr>
          <p:cNvPr id="8" name="Title 1">
            <a:extLst>
              <a:ext uri="{FF2B5EF4-FFF2-40B4-BE49-F238E27FC236}">
                <a16:creationId xmlns:a16="http://schemas.microsoft.com/office/drawing/2014/main" id="{343F9190-BBFA-35F3-E229-8D8B2384EBF6}"/>
              </a:ext>
            </a:extLst>
          </p:cNvPr>
          <p:cNvSpPr txBox="1">
            <a:spLocks/>
          </p:cNvSpPr>
          <p:nvPr/>
        </p:nvSpPr>
        <p:spPr>
          <a:xfrm>
            <a:off x="850557" y="569001"/>
            <a:ext cx="10941205" cy="685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a:lstStyle>
          <a:p>
            <a:pPr algn="ctr">
              <a:defRPr/>
            </a:pPr>
            <a:r>
              <a:rPr lang="en-US" sz="3600" u="sng">
                <a:solidFill>
                  <a:srgbClr val="FF0000"/>
                </a:solidFill>
              </a:rPr>
              <a:t>Can it be done well</a:t>
            </a:r>
            <a:r>
              <a:rPr lang="en-US" sz="3600">
                <a:solidFill>
                  <a:srgbClr val="FF0000"/>
                </a:solidFill>
              </a:rPr>
              <a:t>? </a:t>
            </a:r>
            <a:br>
              <a:rPr lang="en-US" sz="3600">
                <a:solidFill>
                  <a:srgbClr val="FF0000"/>
                </a:solidFill>
              </a:rPr>
            </a:br>
            <a:r>
              <a:rPr lang="en-US" sz="3600">
                <a:solidFill>
                  <a:srgbClr val="FF0000"/>
                </a:solidFill>
              </a:rPr>
              <a:t>Factor 2 – Rigor and Feasibility</a:t>
            </a:r>
            <a:endParaRPr lang="en-US" sz="3600" dirty="0">
              <a:solidFill>
                <a:srgbClr val="FF0000"/>
              </a:solidFill>
            </a:endParaRPr>
          </a:p>
        </p:txBody>
      </p:sp>
    </p:spTree>
    <p:extLst>
      <p:ext uri="{BB962C8B-B14F-4D97-AF65-F5344CB8AC3E}">
        <p14:creationId xmlns:p14="http://schemas.microsoft.com/office/powerpoint/2010/main" val="2795679430"/>
      </p:ext>
    </p:extLst>
  </p:cSld>
  <p:clrMapOvr>
    <a:masterClrMapping/>
  </p:clrMapOvr>
</p:sld>
</file>

<file path=ppt/theme/theme1.xml><?xml version="1.0" encoding="utf-8"?>
<a:theme xmlns:a="http://schemas.openxmlformats.org/drawingml/2006/main" name="1_CSR PPT Layout">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74E9878A1B074EB68891BF71080F73" ma:contentTypeVersion="6" ma:contentTypeDescription="Create a new document." ma:contentTypeScope="" ma:versionID="0739ec20e2b4faefdff0e1fa72183d00">
  <xsd:schema xmlns:xsd="http://www.w3.org/2001/XMLSchema" xmlns:xs="http://www.w3.org/2001/XMLSchema" xmlns:p="http://schemas.microsoft.com/office/2006/metadata/properties" xmlns:ns2="7204df66-76ae-4f48-84eb-d077a559124e" xmlns:ns3="06688c27-02ed-4ca3-992d-591b8aa77bd5" targetNamespace="http://schemas.microsoft.com/office/2006/metadata/properties" ma:root="true" ma:fieldsID="a675050500efb9016b2f82cc272a742b" ns2:_="" ns3:_="">
    <xsd:import namespace="7204df66-76ae-4f48-84eb-d077a559124e"/>
    <xsd:import namespace="06688c27-02ed-4ca3-992d-591b8aa77bd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04df66-76ae-4f48-84eb-d077a5591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688c27-02ed-4ca3-992d-591b8aa77b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3A2C3B-20FD-4C23-9115-57F3E554EDFA}">
  <ds:schemaRefs>
    <ds:schemaRef ds:uri="http://schemas.microsoft.com/sharepoint/v3/contenttype/forms"/>
  </ds:schemaRefs>
</ds:datastoreItem>
</file>

<file path=customXml/itemProps2.xml><?xml version="1.0" encoding="utf-8"?>
<ds:datastoreItem xmlns:ds="http://schemas.openxmlformats.org/officeDocument/2006/customXml" ds:itemID="{F8796C56-FD10-42A7-A9D9-EA9A2E3DA65C}">
  <ds:schemaRefs>
    <ds:schemaRef ds:uri="06688c27-02ed-4ca3-992d-591b8aa77bd5"/>
    <ds:schemaRef ds:uri="7204df66-76ae-4f48-84eb-d077a55912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23620B9-EFAD-4377-B6D1-95BF8F48B022}">
  <ds:schemaRefs>
    <ds:schemaRef ds:uri="http://schemas.microsoft.com/office/infopath/2007/PartnerControls"/>
    <ds:schemaRef ds:uri="http://schemas.microsoft.com/office/2006/documentManagement/types"/>
    <ds:schemaRef ds:uri="http://schemas.microsoft.com/office/2006/metadata/properties"/>
    <ds:schemaRef ds:uri="06688c27-02ed-4ca3-992d-591b8aa77bd5"/>
    <ds:schemaRef ds:uri="7204df66-76ae-4f48-84eb-d077a559124e"/>
    <ds:schemaRef ds:uri="http://purl.org/dc/terms/"/>
    <ds:schemaRef ds:uri="http://schemas.openxmlformats.org/package/2006/metadata/core-properties"/>
    <ds:schemaRef ds:uri="http://purl.org/dc/dcmitype/"/>
    <ds:schemaRef ds:uri="http://www.w3.org/XML/1998/namespace"/>
    <ds:schemaRef ds:uri="http://purl.org/dc/elements/1.1/"/>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56724</TotalTime>
  <Words>919</Words>
  <Application>Microsoft Macintosh PowerPoint</Application>
  <PresentationFormat>Widescreen</PresentationFormat>
  <Paragraphs>87</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.AppleSystemUIFont</vt:lpstr>
      <vt:lpstr>Aptos</vt:lpstr>
      <vt:lpstr>Arial</vt:lpstr>
      <vt:lpstr>Calibri</vt:lpstr>
      <vt:lpstr>Courier New</vt:lpstr>
      <vt:lpstr>Lato</vt:lpstr>
      <vt:lpstr>Lato Light</vt:lpstr>
      <vt:lpstr>Open Sans</vt:lpstr>
      <vt:lpstr>Open Sans Light</vt:lpstr>
      <vt:lpstr>1_CSR PPT Layout</vt:lpstr>
      <vt:lpstr>Simplified Review Framework</vt:lpstr>
      <vt:lpstr>What Changed?</vt:lpstr>
      <vt:lpstr>Simplified Framework Reorganization </vt:lpstr>
      <vt:lpstr>SRF Review Criteria</vt:lpstr>
      <vt:lpstr> Should it be done? Factor 1 - Importance of the Research </vt:lpstr>
      <vt:lpstr>Should it be done? Factor 1 - Importance of the Research</vt:lpstr>
      <vt:lpstr>Can it be done well?  Factor 2 – Rigor and Feasibility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CSR’s Initiatives to Strengthen Peer Review</dc:title>
  <dc:creator>Kramer, Kristin (NIH/CSR) [E]</dc:creator>
  <cp:lastModifiedBy>Wainford, Richard David</cp:lastModifiedBy>
  <cp:revision>123</cp:revision>
  <dcterms:created xsi:type="dcterms:W3CDTF">2024-04-16T23:38:46Z</dcterms:created>
  <dcterms:modified xsi:type="dcterms:W3CDTF">2026-08-11T21:15:53Z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0x0101007674E9878A1B074EB68891BF71080F73</vt:lpwstr>
  </property>
</Properties>
</file>