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Lst>
  <p:sldIdLst>
    <p:sldId id="256" r:id="rId4"/>
    <p:sldId id="257" r:id="rId5"/>
    <p:sldId id="260" r:id="rId6"/>
    <p:sldId id="270" r:id="rId7"/>
    <p:sldId id="264" r:id="rId8"/>
    <p:sldId id="271" r:id="rId9"/>
    <p:sldId id="274" r:id="rId10"/>
    <p:sldId id="262" r:id="rId11"/>
    <p:sldId id="268" r:id="rId12"/>
    <p:sldId id="269" r:id="rId13"/>
    <p:sldId id="273" r:id="rId14"/>
    <p:sldId id="275" r:id="rId15"/>
    <p:sldId id="263" r:id="rId16"/>
    <p:sldId id="266"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F26910-65B7-E1B6-8CC2-1E832765674A}" v="2" dt="2025-09-17T12:44:36.464"/>
    <p1510:client id="{4FE063B9-F009-A7D5-2BE2-8F3399C7A302}" v="2399" dt="2025-09-16T16:42:00.553"/>
    <p1510:client id="{5605F9D2-3A5C-078F-41C1-C1AF0DBFB4CB}" v="767" dt="2025-09-17T01:15:58.986"/>
    <p1510:client id="{FC47996D-1702-7870-60BC-858FF8687CC2}" v="1588" dt="2025-09-16T13:28:46.7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26"/>
  </p:normalViewPr>
  <p:slideViewPr>
    <p:cSldViewPr snapToGrid="0">
      <p:cViewPr varScale="1">
        <p:scale>
          <a:sx n="70" d="100"/>
          <a:sy n="70" d="100"/>
        </p:scale>
        <p:origin x="118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200"/>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B7E847D-1AA2-CE49-8AF5-1A0A9EBC4CAB}"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2448988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7E847D-1AA2-CE49-8AF5-1A0A9EBC4CAB}"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4082519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7E847D-1AA2-CE49-8AF5-1A0A9EBC4CAB}"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138405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7E847D-1AA2-CE49-8AF5-1A0A9EBC4CAB}"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4229619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7E847D-1AA2-CE49-8AF5-1A0A9EBC4CAB}"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228016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B7E847D-1AA2-CE49-8AF5-1A0A9EBC4CAB}" type="datetimeFigureOut">
              <a:rPr lang="en-US" smtClean="0"/>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2637091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B7E847D-1AA2-CE49-8AF5-1A0A9EBC4CAB}" type="datetimeFigureOut">
              <a:rPr lang="en-US" smtClean="0"/>
              <a:t>12/22/2025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3563770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B7E847D-1AA2-CE49-8AF5-1A0A9EBC4CAB}" type="datetimeFigureOut">
              <a:rPr lang="en-US" smtClean="0"/>
              <a:t>12/22/2025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2838344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E847D-1AA2-CE49-8AF5-1A0A9EBC4CAB}" type="datetimeFigureOut">
              <a:rPr lang="en-US" smtClean="0"/>
              <a:t>12/22/2025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167738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7E847D-1AA2-CE49-8AF5-1A0A9EBC4CAB}" type="datetimeFigureOut">
              <a:rPr lang="en-US" smtClean="0"/>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574679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7E847D-1AA2-CE49-8AF5-1A0A9EBC4CAB}" type="datetimeFigureOut">
              <a:rPr lang="en-US" smtClean="0"/>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9DA2CF-F3B3-FD42-B6A3-B904FE23B2D6}" type="slidenum">
              <a:rPr lang="en-US" smtClean="0"/>
              <a:t>‹#›</a:t>
            </a:fld>
            <a:endParaRPr lang="en-US"/>
          </a:p>
        </p:txBody>
      </p:sp>
    </p:spTree>
    <p:extLst>
      <p:ext uri="{BB962C8B-B14F-4D97-AF65-F5344CB8AC3E}">
        <p14:creationId xmlns:p14="http://schemas.microsoft.com/office/powerpoint/2010/main" val="144337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Helvetica"/>
                <a:cs typeface="Helvetica"/>
              </a:defRPr>
            </a:lvl1pPr>
          </a:lstStyle>
          <a:p>
            <a:fld id="{FB7E847D-1AA2-CE49-8AF5-1A0A9EBC4CAB}" type="datetimeFigureOut">
              <a:rPr lang="en-US" smtClean="0"/>
              <a:pPr/>
              <a:t>12/22/2025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Helvetica"/>
                <a:cs typeface="Helvetica"/>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Helvetica"/>
                <a:cs typeface="Helvetica"/>
              </a:defRPr>
            </a:lvl1pPr>
          </a:lstStyle>
          <a:p>
            <a:fld id="{2B9DA2CF-F3B3-FD42-B6A3-B904FE23B2D6}" type="slidenum">
              <a:rPr lang="en-US" smtClean="0"/>
              <a:pPr/>
              <a:t>‹#›</a:t>
            </a:fld>
            <a:endParaRPr lang="en-US"/>
          </a:p>
        </p:txBody>
      </p:sp>
    </p:spTree>
    <p:extLst>
      <p:ext uri="{BB962C8B-B14F-4D97-AF65-F5344CB8AC3E}">
        <p14:creationId xmlns:p14="http://schemas.microsoft.com/office/powerpoint/2010/main" val="31969678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b="1" i="0" kern="1200">
          <a:solidFill>
            <a:schemeClr val="tx1"/>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3"/>
            <a:ext cx="7772400" cy="1058368"/>
          </a:xfrm>
        </p:spPr>
        <p:txBody>
          <a:bodyPr>
            <a:noAutofit/>
          </a:bodyPr>
          <a:lstStyle/>
          <a:p>
            <a:r>
              <a:rPr lang="en-US" sz="3600"/>
              <a:t>Reviewing for Journal Articles</a:t>
            </a:r>
          </a:p>
        </p:txBody>
      </p:sp>
      <p:sp>
        <p:nvSpPr>
          <p:cNvPr id="3" name="Subtitle 2"/>
          <p:cNvSpPr>
            <a:spLocks noGrp="1"/>
          </p:cNvSpPr>
          <p:nvPr>
            <p:ph type="subTitle" idx="1"/>
          </p:nvPr>
        </p:nvSpPr>
        <p:spPr>
          <a:xfrm>
            <a:off x="685800" y="3514986"/>
            <a:ext cx="7772400" cy="1219335"/>
          </a:xfrm>
        </p:spPr>
        <p:txBody>
          <a:bodyPr>
            <a:normAutofit/>
          </a:bodyPr>
          <a:lstStyle/>
          <a:p>
            <a:r>
              <a:rPr lang="en-US" sz="1900" b="1">
                <a:solidFill>
                  <a:schemeClr val="tx1"/>
                </a:solidFill>
              </a:rPr>
              <a:t>09/17/2025</a:t>
            </a:r>
          </a:p>
          <a:p>
            <a:r>
              <a:rPr lang="en-US" sz="1900" b="1"/>
              <a:t>Faculty Development Seminar</a:t>
            </a:r>
          </a:p>
          <a:p>
            <a:r>
              <a:rPr lang="en-US" sz="1900" b="1"/>
              <a:t>Emory SOM, Department of Psychiatry and Behavioral Sciences</a:t>
            </a:r>
            <a:r>
              <a:rPr lang="en-US" sz="1900"/>
              <a:t> </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0213" y="4805572"/>
            <a:ext cx="1741262" cy="1748533"/>
          </a:xfrm>
          <a:prstGeom prst="rect">
            <a:avLst/>
          </a:prstGeom>
        </p:spPr>
      </p:pic>
    </p:spTree>
    <p:extLst>
      <p:ext uri="{BB962C8B-B14F-4D97-AF65-F5344CB8AC3E}">
        <p14:creationId xmlns:p14="http://schemas.microsoft.com/office/powerpoint/2010/main" val="3335983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402F2180-14AA-4A66-54F8-B3B94EDD6AE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B7DEDD5-4226-7036-ACBA-09CDC13D59FD}"/>
              </a:ext>
            </a:extLst>
          </p:cNvPr>
          <p:cNvSpPr>
            <a:spLocks noGrp="1"/>
          </p:cNvSpPr>
          <p:nvPr>
            <p:ph type="title"/>
          </p:nvPr>
        </p:nvSpPr>
        <p:spPr/>
        <p:txBody>
          <a:bodyPr>
            <a:normAutofit/>
          </a:bodyPr>
          <a:lstStyle/>
          <a:p>
            <a:r>
              <a:rPr lang="en-US" sz="4000"/>
              <a:t>Sanne van </a:t>
            </a:r>
            <a:r>
              <a:rPr lang="en-US" sz="4000" err="1"/>
              <a:t>Rooij</a:t>
            </a:r>
          </a:p>
        </p:txBody>
      </p:sp>
      <p:sp>
        <p:nvSpPr>
          <p:cNvPr id="6" name="Content Placeholder 5">
            <a:extLst>
              <a:ext uri="{FF2B5EF4-FFF2-40B4-BE49-F238E27FC236}">
                <a16:creationId xmlns:a16="http://schemas.microsoft.com/office/drawing/2014/main" id="{60940F69-407A-18BB-AAA7-62F66FDAEE60}"/>
              </a:ext>
            </a:extLst>
          </p:cNvPr>
          <p:cNvSpPr>
            <a:spLocks noGrp="1"/>
          </p:cNvSpPr>
          <p:nvPr>
            <p:ph idx="1"/>
          </p:nvPr>
        </p:nvSpPr>
        <p:spPr>
          <a:xfrm>
            <a:off x="457200" y="1593779"/>
            <a:ext cx="8229600" cy="5020406"/>
          </a:xfrm>
        </p:spPr>
        <p:txBody>
          <a:bodyPr vert="horz" lIns="91440" tIns="45720" rIns="91440" bIns="45720" rtlCol="0" anchor="t">
            <a:normAutofit lnSpcReduction="10000"/>
          </a:bodyPr>
          <a:lstStyle/>
          <a:p>
            <a:r>
              <a:rPr lang="en-US" sz="2400"/>
              <a:t>What do you recommend for a format or structure for reviews?</a:t>
            </a:r>
            <a:endParaRPr lang="en-US"/>
          </a:p>
          <a:p>
            <a:pPr marL="285750" lvl="1" indent="0">
              <a:buNone/>
            </a:pPr>
            <a:r>
              <a:rPr lang="en-US" sz="2000"/>
              <a:t>1) Brief summary of study (design, sample size, key findings)</a:t>
            </a:r>
            <a:endParaRPr lang="en-US" sz="2000" b="1"/>
          </a:p>
          <a:p>
            <a:pPr marL="285750" lvl="1" indent="0">
              <a:buNone/>
            </a:pPr>
            <a:r>
              <a:rPr lang="en-US" sz="2000"/>
              <a:t>2) Strengths of study/paper </a:t>
            </a:r>
            <a:endParaRPr lang="en-US" sz="2000" b="1"/>
          </a:p>
          <a:p>
            <a:pPr marL="285750" lvl="1" indent="0">
              <a:buNone/>
            </a:pPr>
            <a:r>
              <a:rPr lang="en-US" sz="2000"/>
              <a:t>3) Key limitations (design/fatal flaws)</a:t>
            </a:r>
            <a:endParaRPr lang="en-US" sz="2000" b="1"/>
          </a:p>
          <a:p>
            <a:pPr marL="285750" lvl="1" indent="0">
              <a:buNone/>
            </a:pPr>
            <a:r>
              <a:rPr lang="en-US" sz="2000"/>
              <a:t>4) Feedback per section </a:t>
            </a:r>
            <a:endParaRPr lang="en-US" sz="2000" b="1"/>
          </a:p>
          <a:p>
            <a:pPr marL="628650" lvl="1" indent="-342900">
              <a:buFont typeface="Calibri"/>
              <a:buChar char="-"/>
            </a:pPr>
            <a:r>
              <a:rPr lang="en-US" sz="2000"/>
              <a:t>Balance of strengths/weaknesses = overall impact</a:t>
            </a:r>
          </a:p>
          <a:p>
            <a:r>
              <a:rPr lang="en-US" sz="2400"/>
              <a:t>What tips do you have for providing constructive feedback?</a:t>
            </a:r>
            <a:endParaRPr lang="en-US"/>
          </a:p>
          <a:p>
            <a:pPr lvl="1">
              <a:buFont typeface="Calibri"/>
              <a:buChar char="-"/>
            </a:pPr>
            <a:r>
              <a:rPr lang="en-US" sz="2000"/>
              <a:t>Distinguish critical flaws from suggestions (and write as such).</a:t>
            </a:r>
          </a:p>
          <a:p>
            <a:pPr lvl="1">
              <a:buFont typeface="Calibri"/>
              <a:buChar char="-"/>
            </a:pPr>
            <a:r>
              <a:rPr lang="en-US" sz="2000"/>
              <a:t>Check yourself: Would you say this if not anonymous?</a:t>
            </a:r>
            <a:endParaRPr lang="en-US"/>
          </a:p>
          <a:p>
            <a:r>
              <a:rPr lang="en-US" sz="2400"/>
              <a:t>How statistically savvy do I need to be?</a:t>
            </a:r>
          </a:p>
          <a:p>
            <a:pPr lvl="1">
              <a:buFont typeface="Calibri"/>
              <a:buChar char="-"/>
            </a:pPr>
            <a:r>
              <a:rPr lang="en-US" sz="2000"/>
              <a:t>Not necessarily, you can focus on parts of paper that fall within your expertise and include note to editor.</a:t>
            </a:r>
            <a:endParaRPr lang="en-US"/>
          </a:p>
          <a:p>
            <a:pPr lvl="1">
              <a:buFont typeface="Calibri"/>
              <a:buChar char="-"/>
            </a:pPr>
            <a:endParaRPr lang="en-US" sz="2000"/>
          </a:p>
        </p:txBody>
      </p:sp>
      <p:pic>
        <p:nvPicPr>
          <p:cNvPr id="4" name="Picture 3" descr="circle_shield_for_ppt.png">
            <a:extLst>
              <a:ext uri="{FF2B5EF4-FFF2-40B4-BE49-F238E27FC236}">
                <a16:creationId xmlns:a16="http://schemas.microsoft.com/office/drawing/2014/main" id="{15D8B289-FA46-74BF-648F-97FF1600DF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095" y="110767"/>
            <a:ext cx="1459992" cy="1466088"/>
          </a:xfrm>
          <a:prstGeom prst="rect">
            <a:avLst/>
          </a:prstGeom>
        </p:spPr>
      </p:pic>
    </p:spTree>
    <p:extLst>
      <p:ext uri="{BB962C8B-B14F-4D97-AF65-F5344CB8AC3E}">
        <p14:creationId xmlns:p14="http://schemas.microsoft.com/office/powerpoint/2010/main" val="3234757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0C671621-075D-B571-4AC6-87AEF7D15EF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68AD32F-6503-A59E-3CAA-038339A6389C}"/>
              </a:ext>
            </a:extLst>
          </p:cNvPr>
          <p:cNvSpPr>
            <a:spLocks noGrp="1"/>
          </p:cNvSpPr>
          <p:nvPr>
            <p:ph type="title"/>
          </p:nvPr>
        </p:nvSpPr>
        <p:spPr/>
        <p:txBody>
          <a:bodyPr>
            <a:normAutofit/>
          </a:bodyPr>
          <a:lstStyle/>
          <a:p>
            <a:r>
              <a:rPr lang="en-US" sz="4000"/>
              <a:t>Rob Cotes</a:t>
            </a:r>
            <a:endParaRPr lang="en-US"/>
          </a:p>
        </p:txBody>
      </p:sp>
      <p:sp>
        <p:nvSpPr>
          <p:cNvPr id="6" name="Content Placeholder 5">
            <a:extLst>
              <a:ext uri="{FF2B5EF4-FFF2-40B4-BE49-F238E27FC236}">
                <a16:creationId xmlns:a16="http://schemas.microsoft.com/office/drawing/2014/main" id="{B8248CB5-16CD-39AF-BD29-71DE264CC007}"/>
              </a:ext>
            </a:extLst>
          </p:cNvPr>
          <p:cNvSpPr>
            <a:spLocks noGrp="1"/>
          </p:cNvSpPr>
          <p:nvPr>
            <p:ph idx="1"/>
          </p:nvPr>
        </p:nvSpPr>
        <p:spPr/>
        <p:txBody>
          <a:bodyPr vert="horz" lIns="91440" tIns="45720" rIns="91440" bIns="45720" rtlCol="0" anchor="t">
            <a:normAutofit/>
          </a:bodyPr>
          <a:lstStyle/>
          <a:p>
            <a:r>
              <a:rPr lang="en-US" sz="1800"/>
              <a:t>General thoughts: </a:t>
            </a:r>
          </a:p>
          <a:p>
            <a:pPr lvl="1"/>
            <a:r>
              <a:rPr lang="en-US" sz="1400"/>
              <a:t>Not all manuscripts are sent out for peer review; they are usually screened first for fit with the aims and scope by the Editor or Handling Editor.</a:t>
            </a:r>
          </a:p>
          <a:p>
            <a:pPr lvl="1"/>
            <a:r>
              <a:rPr lang="en-US" sz="1400"/>
              <a:t>Confidential Comments to the Editor can often be especially helpful in guiding a decision. If you include substantive feedback in this section, be sure to also share those points with the authors.</a:t>
            </a:r>
          </a:p>
          <a:p>
            <a:pPr lvl="1"/>
            <a:r>
              <a:rPr lang="en-US" sz="1400"/>
              <a:t>As a reviewer, I approach the process with the goal of constructively improving the paper. If there are aspects of the manuscript you are uncertain about, let the Editor know. They may be able to bring in another reviewer with specific expertise.</a:t>
            </a:r>
          </a:p>
          <a:p>
            <a:pPr lvl="1"/>
            <a:r>
              <a:rPr lang="en-US" sz="1400"/>
              <a:t>Consider agreeing to review revisions (or even multiple rounds of revisions) of a paper. Since it can be challenging for a new reviewer to step in at the revision stage, continuity is valuable. Avoid introducing “new” critiques in later reviews unless the revision itself raises new concerns.</a:t>
            </a:r>
          </a:p>
          <a:p>
            <a:pPr lvl="1"/>
            <a:endParaRPr lang="en-US" sz="2000"/>
          </a:p>
        </p:txBody>
      </p:sp>
      <p:pic>
        <p:nvPicPr>
          <p:cNvPr id="4" name="Picture 3" descr="circle_shield_for_ppt.png">
            <a:extLst>
              <a:ext uri="{FF2B5EF4-FFF2-40B4-BE49-F238E27FC236}">
                <a16:creationId xmlns:a16="http://schemas.microsoft.com/office/drawing/2014/main" id="{942417F7-9968-DD39-BF04-A83D920581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4244608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E8B0E0BE-887A-2D57-50E2-3A5F16A39C4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7181934-DB5E-1503-83C3-EC4E236B7AB0}"/>
              </a:ext>
            </a:extLst>
          </p:cNvPr>
          <p:cNvSpPr>
            <a:spLocks noGrp="1"/>
          </p:cNvSpPr>
          <p:nvPr>
            <p:ph type="title"/>
          </p:nvPr>
        </p:nvSpPr>
        <p:spPr/>
        <p:txBody>
          <a:bodyPr>
            <a:normAutofit/>
          </a:bodyPr>
          <a:lstStyle/>
          <a:p>
            <a:r>
              <a:rPr lang="en-US" sz="4000"/>
              <a:t>Jeffrey Rakofsky</a:t>
            </a:r>
          </a:p>
        </p:txBody>
      </p:sp>
      <p:sp>
        <p:nvSpPr>
          <p:cNvPr id="6" name="Content Placeholder 5">
            <a:extLst>
              <a:ext uri="{FF2B5EF4-FFF2-40B4-BE49-F238E27FC236}">
                <a16:creationId xmlns:a16="http://schemas.microsoft.com/office/drawing/2014/main" id="{CA934E37-8573-CBA6-C4EE-B6157E01F10D}"/>
              </a:ext>
            </a:extLst>
          </p:cNvPr>
          <p:cNvSpPr>
            <a:spLocks noGrp="1"/>
          </p:cNvSpPr>
          <p:nvPr>
            <p:ph idx="1"/>
          </p:nvPr>
        </p:nvSpPr>
        <p:spPr/>
        <p:txBody>
          <a:bodyPr vert="horz" lIns="91440" tIns="45720" rIns="91440" bIns="45720" rtlCol="0" anchor="t">
            <a:normAutofit/>
          </a:bodyPr>
          <a:lstStyle/>
          <a:p>
            <a:r>
              <a:rPr lang="en-US" sz="2400"/>
              <a:t>How do you consider overall impact of the submission?</a:t>
            </a:r>
          </a:p>
          <a:p>
            <a:pPr lvl="1"/>
            <a:r>
              <a:rPr lang="en-US" sz="2000"/>
              <a:t>I think about the significance of the manuscript's results in the context of the problem at hand and current knowledge thus far. Is it a big deal? Requires you to have some prior knowledge already. Also, how generalizable are the results? Will the journal's typical reader want to read it?</a:t>
            </a:r>
          </a:p>
          <a:p>
            <a:pPr lvl="1"/>
            <a:endParaRPr lang="en-US" sz="2000"/>
          </a:p>
          <a:p>
            <a:pPr lvl="1"/>
            <a:r>
              <a:rPr lang="en-US" sz="2400"/>
              <a:t>What tips do you have for providing constructive feedback?</a:t>
            </a:r>
            <a:endParaRPr lang="en-US" sz="2000"/>
          </a:p>
          <a:p>
            <a:pPr lvl="2">
              <a:buFont typeface="Wingdings"/>
              <a:buChar char="§"/>
            </a:pPr>
            <a:r>
              <a:rPr lang="en-US" sz="2000"/>
              <a:t>Always give yourself 24 hrs between reading the manuscript and completing the review. Let it marinate a bit. Sleep on it.</a:t>
            </a:r>
          </a:p>
          <a:p>
            <a:pPr lvl="1"/>
            <a:endParaRPr lang="en-US" sz="2000"/>
          </a:p>
        </p:txBody>
      </p:sp>
      <p:pic>
        <p:nvPicPr>
          <p:cNvPr id="4" name="Picture 3" descr="circle_shield_for_ppt.png">
            <a:extLst>
              <a:ext uri="{FF2B5EF4-FFF2-40B4-BE49-F238E27FC236}">
                <a16:creationId xmlns:a16="http://schemas.microsoft.com/office/drawing/2014/main" id="{D82766C7-5704-D72E-AEA3-ED26A8D7F4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3199212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sz="4000"/>
              <a:t>What is the Role for AI in the Review Process?</a:t>
            </a:r>
          </a:p>
        </p:txBody>
      </p:sp>
      <p:sp>
        <p:nvSpPr>
          <p:cNvPr id="6" name="Content Placeholder 5"/>
          <p:cNvSpPr>
            <a:spLocks noGrp="1"/>
          </p:cNvSpPr>
          <p:nvPr>
            <p:ph idx="1"/>
          </p:nvPr>
        </p:nvSpPr>
        <p:spPr/>
        <p:txBody>
          <a:bodyPr>
            <a:normAutofit/>
          </a:bodyPr>
          <a:lstStyle/>
          <a:p>
            <a:pPr marL="0" indent="0">
              <a:buNone/>
            </a:pPr>
            <a:r>
              <a:rPr lang="en-US" sz="2400" i="1"/>
              <a:t>Many journals have explicit policies against it and in these cases, AI should not be used. </a:t>
            </a:r>
          </a:p>
          <a:p>
            <a:pPr marL="0" indent="0">
              <a:buNone/>
            </a:pPr>
            <a:endParaRPr lang="en-US" sz="2400"/>
          </a:p>
          <a:p>
            <a:r>
              <a:rPr lang="en-US" sz="2400"/>
              <a:t>When there is not a policy, what are examples of ethical ways in which AI has been incorporated into the review process?</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1178539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000"/>
              <a:t>Rob Cotes</a:t>
            </a:r>
            <a:endParaRPr lang="en-US"/>
          </a:p>
        </p:txBody>
      </p:sp>
      <p:sp>
        <p:nvSpPr>
          <p:cNvPr id="6" name="Content Placeholder 5"/>
          <p:cNvSpPr>
            <a:spLocks noGrp="1"/>
          </p:cNvSpPr>
          <p:nvPr>
            <p:ph idx="1"/>
          </p:nvPr>
        </p:nvSpPr>
        <p:spPr/>
        <p:txBody>
          <a:bodyPr vert="horz" lIns="91440" tIns="45720" rIns="91440" bIns="45720" rtlCol="0" anchor="t">
            <a:normAutofit/>
          </a:bodyPr>
          <a:lstStyle/>
          <a:p>
            <a:r>
              <a:rPr lang="en-US" sz="2000"/>
              <a:t>When there is not a policy, what are examples of ethical ways in which AI has been incorporated into the review process?</a:t>
            </a:r>
          </a:p>
          <a:p>
            <a:pPr lvl="1"/>
            <a:r>
              <a:rPr lang="en-US" sz="1800"/>
              <a:t>Interestingly, reviewers are often found using AI tools in modern EM systems</a:t>
            </a:r>
          </a:p>
          <a:p>
            <a:pPr lvl="1"/>
            <a:r>
              <a:rPr lang="en-US" sz="1800"/>
              <a:t>Springer Nature forbids reviewers from uploading manuscripts into AI tools given the potential proprietary nature of the content and states, "</a:t>
            </a:r>
            <a:r>
              <a:rPr lang="en-US" sz="1800">
                <a:solidFill>
                  <a:srgbClr val="000000"/>
                </a:solidFill>
              </a:rPr>
              <a:t>If any part of the evaluation of the claims made in the manuscript was in any way supported by an AI tool, we ask peer reviewers to declare the use of such tools transparently in the peer review report."</a:t>
            </a:r>
            <a:endParaRPr lang="en-US"/>
          </a:p>
          <a:p>
            <a:pPr lvl="1"/>
            <a:r>
              <a:rPr lang="en-US" sz="1800"/>
              <a:t>As an EIC I don't mind when reviewers disclose that they have uploaded their review into a tool for proofing. I do mind when reviewers suggest the authors use AI tools to improve their manuscript.</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
        <p:nvSpPr>
          <p:cNvPr id="2" name="TextBox 1">
            <a:extLst>
              <a:ext uri="{FF2B5EF4-FFF2-40B4-BE49-F238E27FC236}">
                <a16:creationId xmlns:a16="http://schemas.microsoft.com/office/drawing/2014/main" id="{40649681-943C-0319-DD19-EE920EF64B28}"/>
              </a:ext>
            </a:extLst>
          </p:cNvPr>
          <p:cNvSpPr txBox="1"/>
          <p:nvPr/>
        </p:nvSpPr>
        <p:spPr>
          <a:xfrm>
            <a:off x="2285999" y="5986654"/>
            <a:ext cx="678214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1200"/>
              <a:t>https://www.springer.com/in/editorial-policies/artificial-intelligence--ai-/25428500?srsltid=AfmBOoogo35NcJ6EPdiiHqORwzl2WgXfpDuxHNHmM9G4HFCQyv2I0x63</a:t>
            </a:r>
          </a:p>
        </p:txBody>
      </p:sp>
    </p:spTree>
    <p:extLst>
      <p:ext uri="{BB962C8B-B14F-4D97-AF65-F5344CB8AC3E}">
        <p14:creationId xmlns:p14="http://schemas.microsoft.com/office/powerpoint/2010/main" val="3223594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000"/>
              <a:t>Panelists</a:t>
            </a:r>
          </a:p>
        </p:txBody>
      </p:sp>
      <p:sp>
        <p:nvSpPr>
          <p:cNvPr id="6" name="Content Placeholder 5"/>
          <p:cNvSpPr>
            <a:spLocks noGrp="1"/>
          </p:cNvSpPr>
          <p:nvPr>
            <p:ph idx="1"/>
          </p:nvPr>
        </p:nvSpPr>
        <p:spPr/>
        <p:txBody>
          <a:bodyPr vert="horz" lIns="91440" tIns="45720" rIns="91440" bIns="45720" rtlCol="0" anchor="t">
            <a:normAutofit/>
          </a:bodyPr>
          <a:lstStyle/>
          <a:p>
            <a:r>
              <a:rPr lang="en-US" sz="2600"/>
              <a:t>Robert Cotes</a:t>
            </a:r>
          </a:p>
          <a:p>
            <a:r>
              <a:rPr lang="en-US" sz="2600"/>
              <a:t>Abigail Lott</a:t>
            </a:r>
          </a:p>
          <a:p>
            <a:r>
              <a:rPr lang="en-US" sz="2600"/>
              <a:t>Jeffrey </a:t>
            </a:r>
            <a:r>
              <a:rPr lang="en-US" sz="2600" err="1"/>
              <a:t>Rakofsky</a:t>
            </a:r>
            <a:endParaRPr lang="en-US" sz="2600"/>
          </a:p>
          <a:p>
            <a:r>
              <a:rPr lang="en-US" sz="2600"/>
              <a:t>Sanne van </a:t>
            </a:r>
            <a:r>
              <a:rPr lang="en-US" sz="2600" err="1"/>
              <a:t>Rooij</a:t>
            </a:r>
            <a:endParaRPr lang="en-US" sz="2600"/>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3513572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000"/>
              <a:t>Career Development </a:t>
            </a:r>
          </a:p>
        </p:txBody>
      </p:sp>
      <p:sp>
        <p:nvSpPr>
          <p:cNvPr id="6" name="Content Placeholder 5"/>
          <p:cNvSpPr>
            <a:spLocks noGrp="1"/>
          </p:cNvSpPr>
          <p:nvPr>
            <p:ph idx="1"/>
          </p:nvPr>
        </p:nvSpPr>
        <p:spPr/>
        <p:txBody>
          <a:bodyPr>
            <a:normAutofit/>
          </a:bodyPr>
          <a:lstStyle/>
          <a:p>
            <a:r>
              <a:rPr lang="en-US" sz="2400"/>
              <a:t>How can I get invited to review and serve on editorial boards?</a:t>
            </a:r>
          </a:p>
          <a:p>
            <a:r>
              <a:rPr lang="en-US" sz="2400"/>
              <a:t>How can I be strategic about which reviews to do and how much reviewing should I do for promotion?</a:t>
            </a:r>
          </a:p>
          <a:p>
            <a:r>
              <a:rPr lang="en-US" sz="2400"/>
              <a:t>Has being a reviewer opened any other doors in terms of academic opportunities for you and if so, what?</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1828646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a:extLst>
            <a:ext uri="{FF2B5EF4-FFF2-40B4-BE49-F238E27FC236}">
              <a16:creationId xmlns:a16="http://schemas.microsoft.com/office/drawing/2014/main" id="{F8ED59AA-627B-E764-3DF2-15FDF81EFAC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C801C5C-AB7A-AB74-0F09-EC07FF1465FD}"/>
              </a:ext>
            </a:extLst>
          </p:cNvPr>
          <p:cNvSpPr>
            <a:spLocks noGrp="1"/>
          </p:cNvSpPr>
          <p:nvPr>
            <p:ph type="title"/>
          </p:nvPr>
        </p:nvSpPr>
        <p:spPr/>
        <p:txBody>
          <a:bodyPr>
            <a:normAutofit/>
          </a:bodyPr>
          <a:lstStyle/>
          <a:p>
            <a:r>
              <a:rPr lang="en-US" sz="4000"/>
              <a:t>Sanne van </a:t>
            </a:r>
            <a:r>
              <a:rPr lang="en-US" sz="4000" err="1"/>
              <a:t>Rooij</a:t>
            </a:r>
            <a:endParaRPr lang="en-US" err="1"/>
          </a:p>
        </p:txBody>
      </p:sp>
      <p:sp>
        <p:nvSpPr>
          <p:cNvPr id="6" name="Content Placeholder 5">
            <a:extLst>
              <a:ext uri="{FF2B5EF4-FFF2-40B4-BE49-F238E27FC236}">
                <a16:creationId xmlns:a16="http://schemas.microsoft.com/office/drawing/2014/main" id="{D48544DB-3CAA-A935-CDB8-75F4A105CF59}"/>
              </a:ext>
            </a:extLst>
          </p:cNvPr>
          <p:cNvSpPr>
            <a:spLocks noGrp="1"/>
          </p:cNvSpPr>
          <p:nvPr>
            <p:ph idx="1"/>
          </p:nvPr>
        </p:nvSpPr>
        <p:spPr>
          <a:xfrm>
            <a:off x="457200" y="1593779"/>
            <a:ext cx="8229600" cy="4847030"/>
          </a:xfrm>
        </p:spPr>
        <p:txBody>
          <a:bodyPr vert="horz" lIns="91440" tIns="45720" rIns="91440" bIns="45720" rtlCol="0" anchor="t">
            <a:normAutofit fontScale="92500" lnSpcReduction="10000"/>
          </a:bodyPr>
          <a:lstStyle/>
          <a:p>
            <a:r>
              <a:rPr lang="en-US" sz="2400" dirty="0"/>
              <a:t>How can I be strategic about which reviews to do and how much reviewing should I do for promotion?</a:t>
            </a:r>
          </a:p>
          <a:p>
            <a:pPr lvl="1"/>
            <a:r>
              <a:rPr lang="en-US" sz="2000" dirty="0"/>
              <a:t>Review for leading journals and journals that you publish in. </a:t>
            </a:r>
          </a:p>
          <a:p>
            <a:pPr lvl="1"/>
            <a:r>
              <a:rPr lang="en-US" sz="2000" dirty="0"/>
              <a:t>Reviewing for high impact journals helps with promotion, because it shows your expertise is valued. </a:t>
            </a:r>
          </a:p>
          <a:p>
            <a:pPr lvl="2">
              <a:buFont typeface="Wingdings"/>
              <a:buChar char="§"/>
            </a:pPr>
            <a:r>
              <a:rPr lang="en-US" sz="1600" dirty="0"/>
              <a:t>I have no information on number but I think it should be reasonable in relation to your publications.</a:t>
            </a:r>
          </a:p>
          <a:p>
            <a:pPr lvl="1"/>
            <a:endParaRPr lang="en-US" sz="2000" dirty="0"/>
          </a:p>
          <a:p>
            <a:r>
              <a:rPr lang="en-US" sz="2400" dirty="0"/>
              <a:t>Has being a reviewer opened any other doors in terms of academic opportunities for you and if so, what?</a:t>
            </a:r>
            <a:endParaRPr lang="en-US" dirty="0"/>
          </a:p>
          <a:p>
            <a:pPr lvl="1"/>
            <a:r>
              <a:rPr lang="en-US" sz="2000" dirty="0"/>
              <a:t>Not directly, but editors will know who agrees to review and submits helpful reviews. I think this has helped build a good reputation.</a:t>
            </a:r>
          </a:p>
          <a:p>
            <a:pPr lvl="1"/>
            <a:r>
              <a:rPr lang="en-US" sz="2000" dirty="0"/>
              <a:t>I have been invited to write commentaries following my reviews.</a:t>
            </a:r>
          </a:p>
          <a:p>
            <a:pPr lvl="1"/>
            <a:r>
              <a:rPr lang="en-US" sz="2000" dirty="0"/>
              <a:t>Review for your society journal. The system keeps track. </a:t>
            </a:r>
          </a:p>
          <a:p>
            <a:pPr lvl="2">
              <a:buFont typeface="Wingdings"/>
              <a:buChar char="§"/>
            </a:pPr>
            <a:r>
              <a:rPr lang="en-US" sz="1600" dirty="0"/>
              <a:t>For example, for ACNP it counts towards your membership application.</a:t>
            </a:r>
            <a:endParaRPr lang="en-US" dirty="0"/>
          </a:p>
        </p:txBody>
      </p:sp>
      <p:pic>
        <p:nvPicPr>
          <p:cNvPr id="4" name="Picture 3" descr="circle_shield_for_ppt.png">
            <a:extLst>
              <a:ext uri="{FF2B5EF4-FFF2-40B4-BE49-F238E27FC236}">
                <a16:creationId xmlns:a16="http://schemas.microsoft.com/office/drawing/2014/main" id="{68BCDD5A-42D7-C9DE-202D-D3949455A8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937" y="110766"/>
            <a:ext cx="1459992" cy="1466088"/>
          </a:xfrm>
          <a:prstGeom prst="rect">
            <a:avLst/>
          </a:prstGeom>
        </p:spPr>
      </p:pic>
    </p:spTree>
    <p:extLst>
      <p:ext uri="{BB962C8B-B14F-4D97-AF65-F5344CB8AC3E}">
        <p14:creationId xmlns:p14="http://schemas.microsoft.com/office/powerpoint/2010/main" val="2782563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000"/>
              <a:t>Abby Lott</a:t>
            </a:r>
            <a:endParaRPr lang="en-US"/>
          </a:p>
        </p:txBody>
      </p:sp>
      <p:sp>
        <p:nvSpPr>
          <p:cNvPr id="6" name="Content Placeholder 5"/>
          <p:cNvSpPr>
            <a:spLocks noGrp="1"/>
          </p:cNvSpPr>
          <p:nvPr>
            <p:ph idx="1"/>
          </p:nvPr>
        </p:nvSpPr>
        <p:spPr/>
        <p:txBody>
          <a:bodyPr vert="horz" lIns="91440" tIns="45720" rIns="91440" bIns="45720" rtlCol="0" anchor="t">
            <a:normAutofit/>
          </a:bodyPr>
          <a:lstStyle/>
          <a:p>
            <a:r>
              <a:rPr lang="en-US" sz="2400"/>
              <a:t>How can I get invited to review and serve on editorial boards?</a:t>
            </a:r>
            <a:endParaRPr lang="en-US"/>
          </a:p>
          <a:p>
            <a:pPr lvl="1"/>
            <a:r>
              <a:rPr lang="en-US" sz="2000"/>
              <a:t>Pick a few journals in your specialty area and try to review most of the manuscripts that are sent to you from that journal</a:t>
            </a:r>
          </a:p>
          <a:p>
            <a:pPr lvl="2">
              <a:buFont typeface="Wingdings"/>
              <a:buChar char="§"/>
            </a:pPr>
            <a:r>
              <a:rPr lang="en-US" sz="1600"/>
              <a:t>Narrow it down based on where you publish</a:t>
            </a:r>
          </a:p>
          <a:p>
            <a:pPr lvl="1"/>
            <a:r>
              <a:rPr lang="en-US" sz="2000"/>
              <a:t>Email the journal editor directly to ask</a:t>
            </a:r>
          </a:p>
          <a:p>
            <a:pPr lvl="1"/>
            <a:r>
              <a:rPr lang="en-US" sz="2000"/>
              <a:t>Focus on the journals of the societies that you are a member of</a:t>
            </a:r>
          </a:p>
          <a:p>
            <a:pPr lvl="1"/>
            <a:r>
              <a:rPr lang="en-US" sz="2000"/>
              <a:t>Look for familiar names in editorial boards and reach out to them for guidance</a:t>
            </a:r>
          </a:p>
          <a:p>
            <a:pPr marL="457200" lvl="1" indent="0">
              <a:buNone/>
            </a:pPr>
            <a:r>
              <a:rPr lang="en-US" sz="2000"/>
              <a:t>*pay attention to impact factor and make sure it is enough to 'count'</a:t>
            </a:r>
          </a:p>
          <a:p>
            <a:pPr lvl="1"/>
            <a:endParaRPr lang="en-US" sz="2000"/>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3694" y="5240359"/>
            <a:ext cx="1459992" cy="1466088"/>
          </a:xfrm>
          <a:prstGeom prst="rect">
            <a:avLst/>
          </a:prstGeom>
        </p:spPr>
      </p:pic>
    </p:spTree>
    <p:extLst>
      <p:ext uri="{BB962C8B-B14F-4D97-AF65-F5344CB8AC3E}">
        <p14:creationId xmlns:p14="http://schemas.microsoft.com/office/powerpoint/2010/main" val="393818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a:extLst>
            <a:ext uri="{FF2B5EF4-FFF2-40B4-BE49-F238E27FC236}">
              <a16:creationId xmlns:a16="http://schemas.microsoft.com/office/drawing/2014/main" id="{46EDDB4A-BE6A-3DFC-2AB5-4EAE86958E3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E20ACF9-DB61-CAF2-C09B-1DF2F1ADF4C5}"/>
              </a:ext>
            </a:extLst>
          </p:cNvPr>
          <p:cNvSpPr>
            <a:spLocks noGrp="1"/>
          </p:cNvSpPr>
          <p:nvPr>
            <p:ph type="title"/>
          </p:nvPr>
        </p:nvSpPr>
        <p:spPr/>
        <p:txBody>
          <a:bodyPr>
            <a:normAutofit/>
          </a:bodyPr>
          <a:lstStyle/>
          <a:p>
            <a:r>
              <a:rPr lang="en-US" sz="4000"/>
              <a:t>Rob Cotes</a:t>
            </a:r>
            <a:endParaRPr lang="en-US"/>
          </a:p>
        </p:txBody>
      </p:sp>
      <p:sp>
        <p:nvSpPr>
          <p:cNvPr id="6" name="Content Placeholder 5">
            <a:extLst>
              <a:ext uri="{FF2B5EF4-FFF2-40B4-BE49-F238E27FC236}">
                <a16:creationId xmlns:a16="http://schemas.microsoft.com/office/drawing/2014/main" id="{E8E5C912-E859-CACB-EDAB-7A777FC8932F}"/>
              </a:ext>
            </a:extLst>
          </p:cNvPr>
          <p:cNvSpPr>
            <a:spLocks noGrp="1"/>
          </p:cNvSpPr>
          <p:nvPr>
            <p:ph idx="1"/>
          </p:nvPr>
        </p:nvSpPr>
        <p:spPr>
          <a:xfrm>
            <a:off x="457200" y="1600200"/>
            <a:ext cx="8229600" cy="4197928"/>
          </a:xfrm>
        </p:spPr>
        <p:txBody>
          <a:bodyPr vert="horz" lIns="91440" tIns="45720" rIns="91440" bIns="45720" rtlCol="0" anchor="t">
            <a:normAutofit/>
          </a:bodyPr>
          <a:lstStyle/>
          <a:p>
            <a:r>
              <a:rPr lang="en-US" sz="1600"/>
              <a:t>How can I get invited to review and serve on editorial boards?</a:t>
            </a:r>
          </a:p>
          <a:p>
            <a:pPr lvl="1"/>
            <a:r>
              <a:rPr lang="en-US" sz="1400"/>
              <a:t>Personally, I haven't asked an Editor to be part of an Editorial Board, but people ask me periodically in my role as EIC.  As an Editor, I have clear expectations for Lead Editors (paid) and Editorial Board members (unpaid). I try to pick people with different methodological expertise. I ask if people want to continue each year, understanding circumstances change.</a:t>
            </a:r>
          </a:p>
          <a:p>
            <a:r>
              <a:rPr lang="en-US" sz="1600"/>
              <a:t>Has being a reviewer opened any other doors in terms of academic opportunities for you and if so, what?</a:t>
            </a:r>
          </a:p>
          <a:p>
            <a:pPr lvl="1"/>
            <a:r>
              <a:rPr lang="en-US" sz="1400"/>
              <a:t>Yes, being a reviewer that frequently accepted reviews led me to become a Lead Editor, then ultimately Editor. The Editorial Board is from across the world and meets once per year.</a:t>
            </a:r>
          </a:p>
          <a:p>
            <a:pPr lvl="1"/>
            <a:r>
              <a:rPr lang="en-US" sz="1400"/>
              <a:t>Being a reviewer sometimes has led to invited commentaries about the paper I am have reviewed. </a:t>
            </a:r>
            <a:endParaRPr lang="en-US"/>
          </a:p>
          <a:p>
            <a:pPr lvl="1"/>
            <a:r>
              <a:rPr lang="en-US" sz="1400"/>
              <a:t>It also helps to have a relationship with an Editor that can sometimes comment on work you are considering submitting. I get lots of requests from authors if something would be within the aims and scope of the journal. </a:t>
            </a:r>
            <a:endParaRPr lang="en-US"/>
          </a:p>
          <a:p>
            <a:pPr marL="457200" lvl="1" indent="0">
              <a:buNone/>
            </a:pPr>
            <a:endParaRPr lang="en-US" sz="2000"/>
          </a:p>
        </p:txBody>
      </p:sp>
      <p:pic>
        <p:nvPicPr>
          <p:cNvPr id="4" name="Picture 3" descr="circle_shield_for_ppt.png">
            <a:extLst>
              <a:ext uri="{FF2B5EF4-FFF2-40B4-BE49-F238E27FC236}">
                <a16:creationId xmlns:a16="http://schemas.microsoft.com/office/drawing/2014/main" id="{99346BCD-E7EC-69A6-F631-8532C752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323830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a:extLst>
            <a:ext uri="{FF2B5EF4-FFF2-40B4-BE49-F238E27FC236}">
              <a16:creationId xmlns:a16="http://schemas.microsoft.com/office/drawing/2014/main" id="{B851A12D-AD24-A05E-7AB3-DFBBCDEAD13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3088261-8AEA-BE09-A623-090E12B24FAA}"/>
              </a:ext>
            </a:extLst>
          </p:cNvPr>
          <p:cNvSpPr>
            <a:spLocks noGrp="1"/>
          </p:cNvSpPr>
          <p:nvPr>
            <p:ph type="title"/>
          </p:nvPr>
        </p:nvSpPr>
        <p:spPr/>
        <p:txBody>
          <a:bodyPr>
            <a:normAutofit/>
          </a:bodyPr>
          <a:lstStyle/>
          <a:p>
            <a:r>
              <a:rPr lang="en-US" sz="4000"/>
              <a:t>Jeffrey </a:t>
            </a:r>
            <a:r>
              <a:rPr lang="en-US" sz="4000" err="1"/>
              <a:t>Rakofsky</a:t>
            </a:r>
          </a:p>
        </p:txBody>
      </p:sp>
      <p:sp>
        <p:nvSpPr>
          <p:cNvPr id="6" name="Content Placeholder 5">
            <a:extLst>
              <a:ext uri="{FF2B5EF4-FFF2-40B4-BE49-F238E27FC236}">
                <a16:creationId xmlns:a16="http://schemas.microsoft.com/office/drawing/2014/main" id="{39B7D6FB-8BE2-4961-6EC7-4ABABF54ED6F}"/>
              </a:ext>
            </a:extLst>
          </p:cNvPr>
          <p:cNvSpPr>
            <a:spLocks noGrp="1"/>
          </p:cNvSpPr>
          <p:nvPr>
            <p:ph idx="1"/>
          </p:nvPr>
        </p:nvSpPr>
        <p:spPr/>
        <p:txBody>
          <a:bodyPr vert="horz" lIns="91440" tIns="45720" rIns="91440" bIns="45720" rtlCol="0" anchor="t">
            <a:normAutofit/>
          </a:bodyPr>
          <a:lstStyle/>
          <a:p>
            <a:r>
              <a:rPr lang="en-US" sz="1600"/>
              <a:t>How can I get invited to review and serve on editorial boards?</a:t>
            </a:r>
          </a:p>
          <a:p>
            <a:pPr lvl="1">
              <a:buFont typeface="Arial"/>
              <a:buChar char="•"/>
            </a:pPr>
            <a:r>
              <a:rPr lang="en-US" sz="1600"/>
              <a:t>Reach out directly to the journal that you'd like to review for and let them know you'd like to review for them</a:t>
            </a:r>
          </a:p>
          <a:p>
            <a:pPr lvl="1">
              <a:buFont typeface="Arial"/>
              <a:buChar char="•"/>
            </a:pPr>
            <a:r>
              <a:rPr lang="en-US" sz="1600"/>
              <a:t>Say "yes" as often as possible when asked to review and if you don't think you can return the review by the deadline, let them know that you're willing to complete the review if you could have a little more time</a:t>
            </a:r>
          </a:p>
          <a:p>
            <a:pPr lvl="1">
              <a:buFont typeface="Arial"/>
              <a:buChar char="•"/>
            </a:pPr>
            <a:r>
              <a:rPr lang="en-US" sz="1600"/>
              <a:t>After completing several reviews for the journal of interest, reach out to the editor to see if you could be considered for their editorial board</a:t>
            </a:r>
          </a:p>
          <a:p>
            <a:pPr lvl="1">
              <a:buChar char="•"/>
            </a:pPr>
            <a:endParaRPr lang="en-US" sz="1600"/>
          </a:p>
          <a:p>
            <a:pPr marL="457200" lvl="1" indent="0">
              <a:buNone/>
            </a:pPr>
            <a:r>
              <a:rPr lang="en-US" sz="1600"/>
              <a:t>Has being a reviewer opened any other doors in terms of academic opportunities for you and if so, what?</a:t>
            </a:r>
          </a:p>
          <a:p>
            <a:pPr lvl="1">
              <a:buChar char="•"/>
            </a:pPr>
            <a:r>
              <a:rPr lang="en-US" sz="1600"/>
              <a:t>Allows me to stay ahead of the research and add to my own knowledgebase which then informs my teaching and ideas for future manuscripts</a:t>
            </a:r>
          </a:p>
          <a:p>
            <a:pPr lvl="1">
              <a:buFont typeface="Arial"/>
              <a:buChar char="•"/>
            </a:pPr>
            <a:endParaRPr lang="en-US" sz="1600"/>
          </a:p>
          <a:p>
            <a:pPr lvl="1">
              <a:buFont typeface="Arial"/>
              <a:buChar char="•"/>
            </a:pPr>
            <a:endParaRPr lang="en-US" sz="2000"/>
          </a:p>
          <a:p>
            <a:pPr lvl="1">
              <a:buChar char="•"/>
            </a:pPr>
            <a:endParaRPr lang="en-US" sz="2000"/>
          </a:p>
        </p:txBody>
      </p:sp>
      <p:pic>
        <p:nvPicPr>
          <p:cNvPr id="4" name="Picture 3" descr="circle_shield_for_ppt.png">
            <a:extLst>
              <a:ext uri="{FF2B5EF4-FFF2-40B4-BE49-F238E27FC236}">
                <a16:creationId xmlns:a16="http://schemas.microsoft.com/office/drawing/2014/main" id="{1433459B-D9F0-F289-16D6-A793242F85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2893448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000"/>
              <a:t>Review Structure &amp; Process</a:t>
            </a:r>
          </a:p>
        </p:txBody>
      </p:sp>
      <p:sp>
        <p:nvSpPr>
          <p:cNvPr id="6" name="Content Placeholder 5"/>
          <p:cNvSpPr>
            <a:spLocks noGrp="1"/>
          </p:cNvSpPr>
          <p:nvPr>
            <p:ph idx="1"/>
          </p:nvPr>
        </p:nvSpPr>
        <p:spPr/>
        <p:txBody>
          <a:bodyPr>
            <a:normAutofit/>
          </a:bodyPr>
          <a:lstStyle/>
          <a:p>
            <a:r>
              <a:rPr lang="en-US" sz="2400"/>
              <a:t>What do you recommend for a format or structure for reviews?</a:t>
            </a:r>
          </a:p>
          <a:p>
            <a:r>
              <a:rPr lang="en-US" sz="2400"/>
              <a:t>How do you consider overall impact of the submission?</a:t>
            </a:r>
          </a:p>
          <a:p>
            <a:r>
              <a:rPr lang="en-US" sz="2400"/>
              <a:t>How statistically savvy do I need to be?</a:t>
            </a:r>
          </a:p>
          <a:p>
            <a:r>
              <a:rPr lang="en-US" sz="2400"/>
              <a:t>How detailed/not detailed should I be?</a:t>
            </a:r>
          </a:p>
          <a:p>
            <a:r>
              <a:rPr lang="en-US" sz="2400"/>
              <a:t>What do you recommend as the tone for reviews?</a:t>
            </a:r>
          </a:p>
          <a:p>
            <a:r>
              <a:rPr lang="en-US" sz="2400"/>
              <a:t>What tips do you have for providing constructive feedback?</a:t>
            </a:r>
          </a:p>
        </p:txBody>
      </p:sp>
      <p:pic>
        <p:nvPicPr>
          <p:cNvPr id="4" name="Picture 3" descr="circle_shield_for_pp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106" y="5068047"/>
            <a:ext cx="1459992" cy="1466088"/>
          </a:xfrm>
          <a:prstGeom prst="rect">
            <a:avLst/>
          </a:prstGeom>
        </p:spPr>
      </p:pic>
    </p:spTree>
    <p:extLst>
      <p:ext uri="{BB962C8B-B14F-4D97-AF65-F5344CB8AC3E}">
        <p14:creationId xmlns:p14="http://schemas.microsoft.com/office/powerpoint/2010/main" val="3539079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2E516BE9-B21A-FA37-1B56-606A93883A7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11FE73F-430D-5207-19A0-1F1BF410B1A5}"/>
              </a:ext>
            </a:extLst>
          </p:cNvPr>
          <p:cNvSpPr>
            <a:spLocks noGrp="1"/>
          </p:cNvSpPr>
          <p:nvPr>
            <p:ph type="title"/>
          </p:nvPr>
        </p:nvSpPr>
        <p:spPr/>
        <p:txBody>
          <a:bodyPr>
            <a:normAutofit/>
          </a:bodyPr>
          <a:lstStyle/>
          <a:p>
            <a:r>
              <a:rPr lang="en-US" sz="4000"/>
              <a:t>Abby Lott</a:t>
            </a:r>
            <a:endParaRPr lang="en-US"/>
          </a:p>
        </p:txBody>
      </p:sp>
      <p:sp>
        <p:nvSpPr>
          <p:cNvPr id="6" name="Content Placeholder 5">
            <a:extLst>
              <a:ext uri="{FF2B5EF4-FFF2-40B4-BE49-F238E27FC236}">
                <a16:creationId xmlns:a16="http://schemas.microsoft.com/office/drawing/2014/main" id="{81AD1F7E-47FB-364F-DDFB-678B1F242675}"/>
              </a:ext>
            </a:extLst>
          </p:cNvPr>
          <p:cNvSpPr>
            <a:spLocks noGrp="1"/>
          </p:cNvSpPr>
          <p:nvPr>
            <p:ph idx="1"/>
          </p:nvPr>
        </p:nvSpPr>
        <p:spPr/>
        <p:txBody>
          <a:bodyPr vert="horz" lIns="91440" tIns="45720" rIns="91440" bIns="45720" rtlCol="0" anchor="t">
            <a:normAutofit/>
          </a:bodyPr>
          <a:lstStyle/>
          <a:p>
            <a:r>
              <a:rPr lang="en-US" sz="2400" b="1"/>
              <a:t>What do you recommend as the tone for reviews?</a:t>
            </a:r>
          </a:p>
          <a:p>
            <a:pPr lvl="1"/>
            <a:r>
              <a:rPr lang="en-US" sz="2000"/>
              <a:t>Be kind, respectful, and thoughtful in your approach</a:t>
            </a:r>
          </a:p>
          <a:p>
            <a:pPr lvl="1"/>
            <a:endParaRPr lang="en-US" sz="2000"/>
          </a:p>
          <a:p>
            <a:r>
              <a:rPr lang="en-US" sz="2400" b="1"/>
              <a:t>What tips do you have for providing constructive feedback?</a:t>
            </a:r>
          </a:p>
          <a:p>
            <a:pPr lvl="1"/>
            <a:r>
              <a:rPr lang="en-US" sz="2000"/>
              <a:t>Start with the positives before jumping into constructive feedback</a:t>
            </a:r>
          </a:p>
          <a:p>
            <a:pPr lvl="1"/>
            <a:r>
              <a:rPr lang="en-US" sz="2000"/>
              <a:t>Be specific: give clear examples of what needs revision, and when you can, make suggestions for improvement</a:t>
            </a:r>
          </a:p>
          <a:p>
            <a:pPr lvl="1"/>
            <a:r>
              <a:rPr lang="en-US" sz="2000"/>
              <a:t>Prioritize the most critical issues vs. minor edits</a:t>
            </a:r>
          </a:p>
          <a:p>
            <a:pPr lvl="1"/>
            <a:r>
              <a:rPr lang="en-US" sz="2000"/>
              <a:t>Avoid personal language about the authors, focus on the science</a:t>
            </a:r>
          </a:p>
          <a:p>
            <a:pPr lvl="1"/>
            <a:r>
              <a:rPr lang="en-US" sz="2000"/>
              <a:t>Consider the journal and intended audience in your critiques</a:t>
            </a:r>
          </a:p>
          <a:p>
            <a:endParaRPr lang="en-US" sz="2400"/>
          </a:p>
          <a:p>
            <a:pPr lvl="1"/>
            <a:endParaRPr lang="en-US" sz="2000"/>
          </a:p>
        </p:txBody>
      </p:sp>
      <p:pic>
        <p:nvPicPr>
          <p:cNvPr id="4" name="Picture 3" descr="circle_shield_for_ppt.png">
            <a:extLst>
              <a:ext uri="{FF2B5EF4-FFF2-40B4-BE49-F238E27FC236}">
                <a16:creationId xmlns:a16="http://schemas.microsoft.com/office/drawing/2014/main" id="{83C23D59-10A3-9D46-6324-67C36FC273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5" y="5389695"/>
            <a:ext cx="1459992" cy="1466088"/>
          </a:xfrm>
          <a:prstGeom prst="rect">
            <a:avLst/>
          </a:prstGeom>
        </p:spPr>
      </p:pic>
    </p:spTree>
    <p:extLst>
      <p:ext uri="{BB962C8B-B14F-4D97-AF65-F5344CB8AC3E}">
        <p14:creationId xmlns:p14="http://schemas.microsoft.com/office/powerpoint/2010/main" val="9846678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96587354DDC414686ABAE81D9C45729" ma:contentTypeVersion="15" ma:contentTypeDescription="Create a new document." ma:contentTypeScope="" ma:versionID="47ea8be51d3a429a50664f277ee4bffd">
  <xsd:schema xmlns:xsd="http://www.w3.org/2001/XMLSchema" xmlns:xs="http://www.w3.org/2001/XMLSchema" xmlns:p="http://schemas.microsoft.com/office/2006/metadata/properties" xmlns:ns2="cdd806ed-9cd4-452f-984b-c3095b8e56ca" xmlns:ns3="0425f551-3ed9-4e9c-aee1-1edbc34e168a" targetNamespace="http://schemas.microsoft.com/office/2006/metadata/properties" ma:root="true" ma:fieldsID="b6a3bbb3f436783a64120371c69df196" ns2:_="" ns3:_="">
    <xsd:import namespace="cdd806ed-9cd4-452f-984b-c3095b8e56ca"/>
    <xsd:import namespace="0425f551-3ed9-4e9c-aee1-1edbc34e168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d806ed-9cd4-452f-984b-c3095b8e56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92fa3da-db31-45ba-92de-38f16e295a42"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425f551-3ed9-4e9c-aee1-1edbc34e168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38b522d-8109-4069-b6a1-33f01f21dc5d}" ma:internalName="TaxCatchAll" ma:showField="CatchAllData" ma:web="0425f551-3ed9-4e9c-aee1-1edbc34e168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6E3320-FDAF-4F7D-8F27-F98F2E1DA3A4}">
  <ds:schemaRefs>
    <ds:schemaRef ds:uri="http://schemas.microsoft.com/sharepoint/v3/contenttype/forms"/>
  </ds:schemaRefs>
</ds:datastoreItem>
</file>

<file path=customXml/itemProps2.xml><?xml version="1.0" encoding="utf-8"?>
<ds:datastoreItem xmlns:ds="http://schemas.openxmlformats.org/officeDocument/2006/customXml" ds:itemID="{5B7A75FA-B3C8-4197-94BA-7B78FA8E09F7}">
  <ds:schemaRefs>
    <ds:schemaRef ds:uri="0425f551-3ed9-4e9c-aee1-1edbc34e168a"/>
    <ds:schemaRef ds:uri="cdd806ed-9cd4-452f-984b-c3095b8e56c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TotalTime>
  <Words>1444</Words>
  <Application>Microsoft Office PowerPoint</Application>
  <PresentationFormat>On-screen Show (4:3)</PresentationFormat>
  <Paragraphs>99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Helvetica</vt:lpstr>
      <vt:lpstr>Wingdings</vt:lpstr>
      <vt:lpstr>Office Theme</vt:lpstr>
      <vt:lpstr>Reviewing for Journal Articles</vt:lpstr>
      <vt:lpstr>Panelists</vt:lpstr>
      <vt:lpstr>Career Development </vt:lpstr>
      <vt:lpstr>Sanne van Rooij</vt:lpstr>
      <vt:lpstr>Abby Lott</vt:lpstr>
      <vt:lpstr>Rob Cotes</vt:lpstr>
      <vt:lpstr>Jeffrey Rakofsky</vt:lpstr>
      <vt:lpstr>Review Structure &amp; Process</vt:lpstr>
      <vt:lpstr>Abby Lott</vt:lpstr>
      <vt:lpstr>Sanne van Rooij</vt:lpstr>
      <vt:lpstr>Rob Cotes</vt:lpstr>
      <vt:lpstr>Jeffrey Rakofsky</vt:lpstr>
      <vt:lpstr>What is the Role for AI in the Review Process?</vt:lpstr>
      <vt:lpstr>Rob Cotes</vt:lpstr>
    </vt:vector>
  </TitlesOfParts>
  <Company>Emory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McClurkin</dc:creator>
  <cp:lastModifiedBy>Kaslow, Nadine</cp:lastModifiedBy>
  <cp:revision>5</cp:revision>
  <dcterms:created xsi:type="dcterms:W3CDTF">2014-10-30T20:22:26Z</dcterms:created>
  <dcterms:modified xsi:type="dcterms:W3CDTF">2025-12-22T22:49:19Z</dcterms:modified>
</cp:coreProperties>
</file>