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28B1D-31CD-4DD4-A604-403CC7627462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4345D-69F2-4FA2-92DC-700252801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2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14EF1-CCDA-4FA5-B6F8-4DECB06984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23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14EF1-CCDA-4FA5-B6F8-4DECB06984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2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RESPECT your learner! Do not come late, do not come early; avoid being negative or bringing anger to the classroom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Most important part of teaching</a:t>
            </a:r>
            <a:r>
              <a:rPr lang="en-US" baseline="0" dirty="0" smtClean="0"/>
              <a:t> is being prepared! Practice your presentation, make sure it’s logical and flows well, don’t make it too long, make it visually interesting, appropriate to your learner. Never keep in a slide that you have to apologize for (busy, hard to read). Make sure you have your slides ready, AV equipment is working.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Active learning is best: call on people, use audience-response, pose questions,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1C832-129F-534F-9176-31A13054060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27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Andragogy of adult learning theory—adults are different</a:t>
            </a:r>
            <a:r>
              <a:rPr lang="en-US" baseline="0" dirty="0" smtClean="0"/>
              <a:t> from children as learners. Tend to use problem-solving exercises to attain information, and appreciate information that is immediately applicable.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1C832-129F-534F-9176-31A1305406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48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9E3681B-B628-40AC-9A30-8DE70D399BCC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5E5EC27-7F46-4BB1-8AAB-534CA7FE7B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and Engaging Teaching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Rakofsky, 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3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AND </a:t>
            </a:r>
            <a:br>
              <a:rPr lang="en-US" dirty="0" smtClean="0"/>
            </a:br>
            <a:r>
              <a:rPr lang="en-US" dirty="0" smtClean="0"/>
              <a:t>MAINTAINING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anticipation – what value will be gained?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Use narrative frame to tell a scholarly story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Offer a tangible takeaway message with immediate relevance or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16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BEYOND THE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case material for group discussion</a:t>
            </a:r>
          </a:p>
          <a:p>
            <a:endParaRPr lang="en-US" dirty="0"/>
          </a:p>
          <a:p>
            <a:r>
              <a:rPr lang="en-US" dirty="0" smtClean="0"/>
              <a:t>Role play clinical scenarios</a:t>
            </a:r>
          </a:p>
          <a:p>
            <a:endParaRPr lang="en-US" dirty="0"/>
          </a:p>
          <a:p>
            <a:r>
              <a:rPr lang="en-US" dirty="0" smtClean="0"/>
              <a:t>Use of audio or visual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9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PROMOTING DISCUSSION AS A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Facilitate group norms that encourage mutual participation and dialogue</a:t>
            </a:r>
          </a:p>
          <a:p>
            <a:endParaRPr lang="en-US" dirty="0"/>
          </a:p>
          <a:p>
            <a:r>
              <a:rPr lang="en-US" dirty="0" smtClean="0"/>
              <a:t>Promote idea of student as expert</a:t>
            </a:r>
          </a:p>
          <a:p>
            <a:endParaRPr lang="en-US" dirty="0"/>
          </a:p>
          <a:p>
            <a:r>
              <a:rPr lang="en-US" dirty="0" smtClean="0"/>
              <a:t>Establish treatment team concept for case discussion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22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and Engaging Teaching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Martha Ward, 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1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AND </a:t>
            </a:r>
            <a:br>
              <a:rPr lang="en-US" dirty="0" smtClean="0"/>
            </a:br>
            <a:r>
              <a:rPr lang="en-US" dirty="0" smtClean="0"/>
              <a:t>MAINTAINING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Respect your learner</a:t>
            </a:r>
          </a:p>
          <a:p>
            <a:r>
              <a:rPr lang="en-US" dirty="0" smtClean="0"/>
              <a:t>Be prepared</a:t>
            </a:r>
          </a:p>
          <a:p>
            <a:r>
              <a:rPr lang="en-US" dirty="0" smtClean="0"/>
              <a:t>Tell a story</a:t>
            </a:r>
          </a:p>
          <a:p>
            <a:r>
              <a:rPr lang="en-US" dirty="0" smtClean="0"/>
              <a:t>Require participation</a:t>
            </a:r>
          </a:p>
          <a:p>
            <a:r>
              <a:rPr lang="en-US" dirty="0" smtClean="0"/>
              <a:t>Flip the Classroom</a:t>
            </a:r>
          </a:p>
        </p:txBody>
      </p:sp>
    </p:spTree>
    <p:extLst>
      <p:ext uri="{BB962C8B-B14F-4D97-AF65-F5344CB8AC3E}">
        <p14:creationId xmlns:p14="http://schemas.microsoft.com/office/powerpoint/2010/main" val="98047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BEYOND THE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Chalk talk</a:t>
            </a:r>
          </a:p>
          <a:p>
            <a:r>
              <a:rPr lang="en-US" dirty="0" smtClean="0"/>
              <a:t>Small group/case-based learning</a:t>
            </a:r>
          </a:p>
          <a:p>
            <a:r>
              <a:rPr lang="en-US" dirty="0" smtClean="0"/>
              <a:t>Role play</a:t>
            </a:r>
          </a:p>
          <a:p>
            <a:r>
              <a:rPr lang="en-US" dirty="0" smtClean="0"/>
              <a:t>Use of Standardized Patients or Simulation</a:t>
            </a:r>
          </a:p>
          <a:p>
            <a:r>
              <a:rPr lang="en-US" dirty="0" smtClean="0"/>
              <a:t>Readings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6172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PROMOTING DISCUSSION AS A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do your students want to learn?</a:t>
            </a:r>
          </a:p>
          <a:p>
            <a:r>
              <a:rPr lang="en-US" dirty="0" smtClean="0"/>
              <a:t>Make it immediately applicable</a:t>
            </a:r>
          </a:p>
          <a:p>
            <a:r>
              <a:rPr lang="en-US" dirty="0" smtClean="0"/>
              <a:t>Use clinical cases whenever possible</a:t>
            </a:r>
          </a:p>
          <a:p>
            <a:r>
              <a:rPr lang="en-US" dirty="0" smtClean="0"/>
              <a:t>Ask questions:</a:t>
            </a:r>
          </a:p>
          <a:p>
            <a:pPr lvl="1"/>
            <a:r>
              <a:rPr lang="en-US" dirty="0" smtClean="0"/>
              <a:t>Open ended: What is going on?</a:t>
            </a:r>
          </a:p>
          <a:p>
            <a:pPr lvl="1"/>
            <a:r>
              <a:rPr lang="en-US" dirty="0" smtClean="0"/>
              <a:t>Action: What would you do next?</a:t>
            </a:r>
          </a:p>
          <a:p>
            <a:pPr lvl="1"/>
            <a:r>
              <a:rPr lang="en-US" dirty="0" smtClean="0"/>
              <a:t>Challenge: Why do you say that?</a:t>
            </a:r>
          </a:p>
          <a:p>
            <a:pPr lvl="1"/>
            <a:r>
              <a:rPr lang="en-US" dirty="0" smtClean="0"/>
              <a:t>Prediction: Given this finding on exam, what do you think her diagnosis could be?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244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and Engaging Teaching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Boadie Dunlop, 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00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AND </a:t>
            </a:r>
            <a:br>
              <a:rPr lang="en-US" dirty="0" smtClean="0"/>
            </a:br>
            <a:r>
              <a:rPr lang="en-US" dirty="0" smtClean="0"/>
              <a:t>MAINTAINING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338508" cy="392474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Use one’s social strengths </a:t>
            </a:r>
            <a:r>
              <a:rPr lang="en-US" dirty="0" smtClean="0"/>
              <a:t>(humor, story-telling)</a:t>
            </a:r>
          </a:p>
          <a:p>
            <a:r>
              <a:rPr lang="en-US" b="1" dirty="0" smtClean="0"/>
              <a:t>Check in with the learners to see what they already know</a:t>
            </a:r>
          </a:p>
          <a:p>
            <a:pPr lvl="1"/>
            <a:r>
              <a:rPr lang="en-US" dirty="0" smtClean="0"/>
              <a:t>Not just at beginning, but also as you move through the lecture.</a:t>
            </a:r>
          </a:p>
          <a:p>
            <a:r>
              <a:rPr lang="en-US" b="1" dirty="0" smtClean="0"/>
              <a:t>Put sand in the gears</a:t>
            </a:r>
          </a:p>
          <a:p>
            <a:pPr lvl="1"/>
            <a:r>
              <a:rPr lang="en-US" dirty="0"/>
              <a:t>Instill a sense of anxiety that they don’t know enough</a:t>
            </a:r>
          </a:p>
          <a:p>
            <a:pPr lvl="1"/>
            <a:r>
              <a:rPr lang="en-US" dirty="0" smtClean="0"/>
              <a:t>Challenge their assumptions/what they think they know.</a:t>
            </a:r>
          </a:p>
        </p:txBody>
      </p:sp>
    </p:spTree>
    <p:extLst>
      <p:ext uri="{BB962C8B-B14F-4D97-AF65-F5344CB8AC3E}">
        <p14:creationId xmlns:p14="http://schemas.microsoft.com/office/powerpoint/2010/main" val="351501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BEYOND THE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86000"/>
            <a:ext cx="6777317" cy="4267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Know the primary goals of the lecture:</a:t>
            </a:r>
          </a:p>
          <a:p>
            <a:pPr lvl="1"/>
            <a:r>
              <a:rPr lang="en-US" dirty="0" smtClean="0"/>
              <a:t>Convey a large amount of material</a:t>
            </a:r>
          </a:p>
          <a:p>
            <a:pPr marL="365760" lvl="1" indent="0">
              <a:buNone/>
            </a:pPr>
            <a:r>
              <a:rPr lang="en-US" dirty="0" smtClean="0"/>
              <a:t>			</a:t>
            </a:r>
            <a:r>
              <a:rPr lang="en-US" u="sng" dirty="0" smtClean="0"/>
              <a:t>Versus</a:t>
            </a:r>
          </a:p>
          <a:p>
            <a:pPr lvl="1"/>
            <a:r>
              <a:rPr lang="en-US" dirty="0" smtClean="0"/>
              <a:t>Stimulating discussion and thought</a:t>
            </a:r>
          </a:p>
          <a:p>
            <a:r>
              <a:rPr lang="en-US" b="1" dirty="0" smtClean="0"/>
              <a:t>Summarize sections as you go through, so the info feels to be in more manageable chunks</a:t>
            </a:r>
          </a:p>
          <a:p>
            <a:pPr lvl="1"/>
            <a:r>
              <a:rPr lang="en-US" dirty="0" smtClean="0"/>
              <a:t>Check in to be see if you’ve lost anyone at these points in the lecture.</a:t>
            </a:r>
          </a:p>
          <a:p>
            <a:r>
              <a:rPr lang="en-US" b="1" dirty="0" smtClean="0"/>
              <a:t>Recognize that learning styles vary between students </a:t>
            </a:r>
          </a:p>
          <a:p>
            <a:pPr lvl="1"/>
            <a:r>
              <a:rPr lang="en-US" dirty="0" smtClean="0"/>
              <a:t>It may be hard to strike a balance</a:t>
            </a:r>
          </a:p>
          <a:p>
            <a:pPr lvl="1"/>
            <a:r>
              <a:rPr lang="en-US" dirty="0" smtClean="0"/>
              <a:t>MDs: Used to large volume lectures</a:t>
            </a:r>
          </a:p>
          <a:p>
            <a:pPr lvl="1"/>
            <a:r>
              <a:rPr lang="en-US" dirty="0"/>
              <a:t>Learners may not realize what they need to learn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AND </a:t>
            </a:r>
            <a:br>
              <a:rPr lang="en-US" dirty="0" smtClean="0"/>
            </a:br>
            <a:r>
              <a:rPr lang="en-US" dirty="0" smtClean="0"/>
              <a:t>MAINTAINING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Catch them with a catchy title</a:t>
            </a:r>
          </a:p>
          <a:p>
            <a:endParaRPr lang="en-US" dirty="0"/>
          </a:p>
          <a:p>
            <a:r>
              <a:rPr lang="en-US" dirty="0" smtClean="0"/>
              <a:t>Crisp learning objectives</a:t>
            </a:r>
          </a:p>
          <a:p>
            <a:endParaRPr lang="en-US" dirty="0" smtClean="0"/>
          </a:p>
          <a:p>
            <a:r>
              <a:rPr lang="en-US" dirty="0" smtClean="0"/>
              <a:t>Tell a story</a:t>
            </a:r>
          </a:p>
          <a:p>
            <a:endParaRPr lang="en-US" dirty="0" smtClean="0"/>
          </a:p>
          <a:p>
            <a:r>
              <a:rPr lang="en-US" dirty="0" smtClean="0"/>
              <a:t>Power-point pointers: </a:t>
            </a:r>
          </a:p>
          <a:p>
            <a:pPr marL="68580" indent="0">
              <a:buNone/>
            </a:pPr>
            <a:r>
              <a:rPr lang="en-US" sz="1800" i="1" dirty="0" smtClean="0"/>
              <a:t>“Entertain, don’t overwhelm.”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09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PROMOTING DISCUSSION AS A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2474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Avoid asking questions where there is clearly a right answer, unless you intend to show how the “correct” answer is “wrong”</a:t>
            </a:r>
          </a:p>
          <a:p>
            <a:r>
              <a:rPr lang="en-US" dirty="0" smtClean="0"/>
              <a:t>When using case examples, exploit aspects of cases where the answer is not clear.</a:t>
            </a:r>
          </a:p>
          <a:p>
            <a:r>
              <a:rPr lang="en-US" dirty="0" smtClean="0"/>
              <a:t>Ask what they have been taught by other faculty</a:t>
            </a:r>
          </a:p>
          <a:p>
            <a:pPr lvl="1"/>
            <a:r>
              <a:rPr lang="en-US" dirty="0" smtClean="0"/>
              <a:t>Emphasizing differences in ideas between faculty can open the space for the learner to speak up, as it </a:t>
            </a:r>
            <a:r>
              <a:rPr lang="en-US" smtClean="0"/>
              <a:t>underscores the uncertainty </a:t>
            </a:r>
            <a:r>
              <a:rPr lang="en-US" dirty="0" smtClean="0"/>
              <a:t>of knowledge</a:t>
            </a:r>
          </a:p>
          <a:p>
            <a:r>
              <a:rPr lang="en-US" dirty="0" smtClean="0"/>
              <a:t>Ask them what they treatment they would want as a patient</a:t>
            </a:r>
          </a:p>
          <a:p>
            <a:pPr marL="6858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6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BEYOND THE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Vocal dynamics/vocal underlining</a:t>
            </a:r>
          </a:p>
          <a:p>
            <a:endParaRPr lang="en-US" dirty="0"/>
          </a:p>
          <a:p>
            <a:r>
              <a:rPr lang="en-US" dirty="0" smtClean="0"/>
              <a:t>Full body movements</a:t>
            </a:r>
          </a:p>
          <a:p>
            <a:endParaRPr lang="en-US" dirty="0"/>
          </a:p>
          <a:p>
            <a:r>
              <a:rPr lang="en-US" dirty="0" smtClean="0"/>
              <a:t>Use metaphors</a:t>
            </a:r>
          </a:p>
          <a:p>
            <a:endParaRPr lang="en-US" dirty="0"/>
          </a:p>
          <a:p>
            <a:r>
              <a:rPr lang="en-US" dirty="0" smtClean="0"/>
              <a:t>Use the white board</a:t>
            </a:r>
          </a:p>
          <a:p>
            <a:endParaRPr lang="en-US" dirty="0"/>
          </a:p>
          <a:p>
            <a:r>
              <a:rPr lang="en-US" dirty="0" smtClean="0"/>
              <a:t>Practice/practice/practice/edit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7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PROMOTING DISCUSSION AS A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 with </a:t>
            </a:r>
            <a:r>
              <a:rPr lang="en-US" u="sng" dirty="0" smtClean="0"/>
              <a:t>broad</a:t>
            </a:r>
            <a:r>
              <a:rPr lang="en-US" dirty="0" smtClean="0"/>
              <a:t> or </a:t>
            </a:r>
            <a:r>
              <a:rPr lang="en-US" u="sng" dirty="0" smtClean="0"/>
              <a:t>provocative</a:t>
            </a:r>
            <a:r>
              <a:rPr lang="en-US" dirty="0" smtClean="0"/>
              <a:t> questions</a:t>
            </a:r>
          </a:p>
          <a:p>
            <a:endParaRPr lang="en-US" dirty="0"/>
          </a:p>
          <a:p>
            <a:r>
              <a:rPr lang="en-US" dirty="0" smtClean="0"/>
              <a:t>Use problem-sets/vignettes</a:t>
            </a:r>
          </a:p>
          <a:p>
            <a:endParaRPr lang="en-US" dirty="0"/>
          </a:p>
          <a:p>
            <a:r>
              <a:rPr lang="en-US" dirty="0" smtClean="0"/>
              <a:t>Assign reading</a:t>
            </a:r>
          </a:p>
          <a:p>
            <a:endParaRPr lang="en-US" dirty="0"/>
          </a:p>
          <a:p>
            <a:r>
              <a:rPr lang="en-US" dirty="0" smtClean="0"/>
              <a:t>Point out similar and contrasting themes in students’ responses</a:t>
            </a:r>
          </a:p>
          <a:p>
            <a:endParaRPr lang="en-US" dirty="0" smtClean="0"/>
          </a:p>
          <a:p>
            <a:r>
              <a:rPr lang="en-US" dirty="0" smtClean="0"/>
              <a:t>Ignore your transference</a:t>
            </a:r>
          </a:p>
        </p:txBody>
      </p:sp>
    </p:spTree>
    <p:extLst>
      <p:ext uri="{BB962C8B-B14F-4D97-AF65-F5344CB8AC3E}">
        <p14:creationId xmlns:p14="http://schemas.microsoft.com/office/powerpoint/2010/main" val="240872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and Engaging Teaching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Gene Farber, PhD, ABPP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8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AND </a:t>
            </a:r>
            <a:br>
              <a:rPr lang="en-US" dirty="0" smtClean="0"/>
            </a:br>
            <a:r>
              <a:rPr lang="en-US" dirty="0" smtClean="0"/>
              <a:t>MAINTAINING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anticipation – what value will be gained?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Use narrative frame to tell a scholarly story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Offer a tangible takeaway message with immediate relevance or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1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BEYOND THE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case material for group discussion</a:t>
            </a:r>
          </a:p>
          <a:p>
            <a:endParaRPr lang="en-US" dirty="0"/>
          </a:p>
          <a:p>
            <a:r>
              <a:rPr lang="en-US" dirty="0" smtClean="0"/>
              <a:t>Role play clinical scenarios</a:t>
            </a:r>
          </a:p>
          <a:p>
            <a:endParaRPr lang="en-US" dirty="0"/>
          </a:p>
          <a:p>
            <a:r>
              <a:rPr lang="en-US" dirty="0" smtClean="0"/>
              <a:t>Use of audio or visual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9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PROMOTING DISCUSSION AS A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Facilitate group norms that encourage mutual participation and dialogue</a:t>
            </a:r>
          </a:p>
          <a:p>
            <a:endParaRPr lang="en-US" dirty="0"/>
          </a:p>
          <a:p>
            <a:r>
              <a:rPr lang="en-US" dirty="0" smtClean="0"/>
              <a:t>Promote idea of student as expert</a:t>
            </a:r>
          </a:p>
          <a:p>
            <a:endParaRPr lang="en-US" dirty="0"/>
          </a:p>
          <a:p>
            <a:r>
              <a:rPr lang="en-US" dirty="0" smtClean="0"/>
              <a:t>Establish treatment team concept for case discussion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22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and Engaging Teaching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Gene Farber, PhD, ABPP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81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2977</TotalTime>
  <Words>679</Words>
  <Application>Microsoft Office PowerPoint</Application>
  <PresentationFormat>On-screen Show (4:3)</PresentationFormat>
  <Paragraphs>134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Austin</vt:lpstr>
      <vt:lpstr>Interactive and Engaging Teaching Approaches</vt:lpstr>
      <vt:lpstr>GETTING AND  MAINTAINING ATTENTION</vt:lpstr>
      <vt:lpstr>MOVING BEYOND THE POWERPOINT</vt:lpstr>
      <vt:lpstr>PROMOTING DISCUSSION AS A TEACHER</vt:lpstr>
      <vt:lpstr>Interactive and Engaging Teaching Approaches</vt:lpstr>
      <vt:lpstr>GETTING AND  MAINTAINING ATTENTION</vt:lpstr>
      <vt:lpstr>MOVING BEYOND THE POWERPOINT</vt:lpstr>
      <vt:lpstr>PROMOTING DISCUSSION AS A TEACHER</vt:lpstr>
      <vt:lpstr>Interactive and Engaging Teaching Approaches</vt:lpstr>
      <vt:lpstr>GETTING AND  MAINTAINING ATTENTION</vt:lpstr>
      <vt:lpstr>MOVING BEYOND THE POWERPOINT</vt:lpstr>
      <vt:lpstr>PROMOTING DISCUSSION AS A TEACHER</vt:lpstr>
      <vt:lpstr>Interactive and Engaging Teaching Approaches</vt:lpstr>
      <vt:lpstr>GETTING AND  MAINTAINING ATTENTION</vt:lpstr>
      <vt:lpstr>MOVING BEYOND THE POWERPOINT</vt:lpstr>
      <vt:lpstr>PROMOTING DISCUSSION AS A TEACHER</vt:lpstr>
      <vt:lpstr>Interactive and Engaging Teaching Approaches</vt:lpstr>
      <vt:lpstr>GETTING AND  MAINTAINING ATTENTION</vt:lpstr>
      <vt:lpstr>MOVING BEYOND THE POWERPOINT</vt:lpstr>
      <vt:lpstr>PROMOTING DISCUSSION AS A TEACHER</vt:lpstr>
    </vt:vector>
  </TitlesOfParts>
  <Company>Emory University, Neurology and Psychiatry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and Engaging Teaching Approaches</dc:title>
  <dc:creator>Kaslow, Nadine</dc:creator>
  <cp:lastModifiedBy>Nadine Kaslow</cp:lastModifiedBy>
  <cp:revision>9</cp:revision>
  <dcterms:created xsi:type="dcterms:W3CDTF">2015-11-11T13:51:18Z</dcterms:created>
  <dcterms:modified xsi:type="dcterms:W3CDTF">2015-11-18T21:26:51Z</dcterms:modified>
</cp:coreProperties>
</file>