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5" r:id="rId2"/>
    <p:sldId id="493" r:id="rId3"/>
    <p:sldId id="482" r:id="rId4"/>
    <p:sldId id="477" r:id="rId5"/>
    <p:sldId id="478" r:id="rId6"/>
    <p:sldId id="479" r:id="rId7"/>
    <p:sldId id="492" r:id="rId8"/>
    <p:sldId id="494" r:id="rId9"/>
    <p:sldId id="497" r:id="rId10"/>
    <p:sldId id="495" r:id="rId11"/>
    <p:sldId id="496" r:id="rId12"/>
    <p:sldId id="483" r:id="rId13"/>
    <p:sldId id="484" r:id="rId14"/>
    <p:sldId id="491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KG" initials="KKG [3]" lastIdx="1" clrIdx="6"/>
  <p:cmAuthor id="1" name="Freeman, Ashley S" initials="FAS" lastIdx="11" clrIdx="0"/>
  <p:cmAuthor id="8" name="Kuhlenbeck, Jane" initials="KJ" lastIdx="41" clrIdx="7"/>
  <p:cmAuthor id="2" name="Ashley" initials="A" lastIdx="1" clrIdx="1"/>
  <p:cmAuthor id="9" name="Price, Stephen Russ" initials="PSR" lastIdx="1" clrIdx="8"/>
  <p:cmAuthor id="3" name="Kathy" initials="" lastIdx="1" clrIdx="2"/>
  <p:cmAuthor id="4" name="Price, Russ" initials="PR" lastIdx="3" clrIdx="3"/>
  <p:cmAuthor id="5" name="KKG" initials="KKG" lastIdx="1" clrIdx="4"/>
  <p:cmAuthor id="6" name="KKG" initials="KKG [2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FD9"/>
    <a:srgbClr val="1033F8"/>
    <a:srgbClr val="28179D"/>
    <a:srgbClr val="002878"/>
    <a:srgbClr val="3813F4"/>
    <a:srgbClr val="941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98" autoAdjust="0"/>
    <p:restoredTop sz="80160" autoAdjust="0"/>
  </p:normalViewPr>
  <p:slideViewPr>
    <p:cSldViewPr snapToGrid="0" snapToObjects="1">
      <p:cViewPr varScale="1">
        <p:scale>
          <a:sx n="91" d="100"/>
          <a:sy n="91" d="100"/>
        </p:scale>
        <p:origin x="162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904"/>
    </p:cViewPr>
  </p:sorterViewPr>
  <p:notesViewPr>
    <p:cSldViewPr snapToGrid="0" snapToObjects="1">
      <p:cViewPr varScale="1">
        <p:scale>
          <a:sx n="104" d="100"/>
          <a:sy n="104" d="100"/>
        </p:scale>
        <p:origin x="-3064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low, Nadine" userId="8b66e7b0-e314-4df7-85a7-1fc8eb5bf000" providerId="ADAL" clId="{0AA7EAC3-7FA5-4F93-8F86-EBD784F218F0}"/>
    <pc:docChg chg="custSel modSld">
      <pc:chgData name="Kaslow, Nadine" userId="8b66e7b0-e314-4df7-85a7-1fc8eb5bf000" providerId="ADAL" clId="{0AA7EAC3-7FA5-4F93-8F86-EBD784F218F0}" dt="2022-07-13T13:33:20.824" v="229" actId="20577"/>
      <pc:docMkLst>
        <pc:docMk/>
      </pc:docMkLst>
      <pc:sldChg chg="modSp mod">
        <pc:chgData name="Kaslow, Nadine" userId="8b66e7b0-e314-4df7-85a7-1fc8eb5bf000" providerId="ADAL" clId="{0AA7EAC3-7FA5-4F93-8F86-EBD784F218F0}" dt="2022-07-13T13:33:20.824" v="229" actId="20577"/>
        <pc:sldMkLst>
          <pc:docMk/>
          <pc:sldMk cId="3285462735" sldId="477"/>
        </pc:sldMkLst>
        <pc:spChg chg="mod">
          <ac:chgData name="Kaslow, Nadine" userId="8b66e7b0-e314-4df7-85a7-1fc8eb5bf000" providerId="ADAL" clId="{0AA7EAC3-7FA5-4F93-8F86-EBD784F218F0}" dt="2022-07-13T13:33:20.824" v="229" actId="20577"/>
          <ac:spMkLst>
            <pc:docMk/>
            <pc:sldMk cId="3285462735" sldId="477"/>
            <ac:spMk id="8" creationId="{C13C5305-EA31-A04D-BB56-21232878EFB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BC8111-1789-4820-B6D4-E2123441B25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B58744-C57F-46ED-A9F5-68176E5843CF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Senior</a:t>
          </a:r>
        </a:p>
      </dgm:t>
    </dgm:pt>
    <dgm:pt modelId="{8D19AA14-41A5-40EF-9B21-450494C35543}" type="parTrans" cxnId="{DECF9FBA-BABF-4277-8285-1E77C0568E53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53167654-E1D3-4505-A789-DA2DB03C9783}" type="sibTrans" cxnId="{DECF9FBA-BABF-4277-8285-1E77C0568E53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F4A847E9-9126-F444-91C3-D8D8F6FA213B}">
      <dgm:prSet phldrT="[Text]" custT="1"/>
      <dgm:spPr/>
      <dgm:t>
        <a:bodyPr anchor="b"/>
        <a:lstStyle/>
        <a:p>
          <a:r>
            <a:rPr lang="en-US" sz="2800" dirty="0">
              <a:solidFill>
                <a:srgbClr val="FFFF00"/>
              </a:solidFill>
            </a:rPr>
            <a:t>Eminent </a:t>
          </a:r>
          <a:endParaRPr lang="en-US" sz="2800" dirty="0"/>
        </a:p>
      </dgm:t>
    </dgm:pt>
    <dgm:pt modelId="{211EC64B-C885-3F49-A575-A73C75E1E8A9}" type="parTrans" cxnId="{DD4DF419-C3F3-4041-996E-0EEE78AAB037}">
      <dgm:prSet/>
      <dgm:spPr/>
      <dgm:t>
        <a:bodyPr/>
        <a:lstStyle/>
        <a:p>
          <a:endParaRPr lang="en-US"/>
        </a:p>
      </dgm:t>
    </dgm:pt>
    <dgm:pt modelId="{553D0DD7-5A7B-8740-B502-D1EBEAF43361}" type="sibTrans" cxnId="{DD4DF419-C3F3-4041-996E-0EEE78AAB037}">
      <dgm:prSet/>
      <dgm:spPr/>
      <dgm:t>
        <a:bodyPr/>
        <a:lstStyle/>
        <a:p>
          <a:endParaRPr lang="en-US"/>
        </a:p>
      </dgm:t>
    </dgm:pt>
    <dgm:pt modelId="{62E3332A-A9D5-C94F-8C46-B0E3298DBE51}">
      <dgm:prSet custT="1"/>
      <dgm:spPr/>
      <dgm:t>
        <a:bodyPr/>
        <a:lstStyle/>
        <a:p>
          <a:r>
            <a:rPr lang="en-US" sz="3600" dirty="0">
              <a:solidFill>
                <a:srgbClr val="FFFF00"/>
              </a:solidFill>
            </a:rPr>
            <a:t>Distinguished </a:t>
          </a:r>
        </a:p>
      </dgm:t>
    </dgm:pt>
    <dgm:pt modelId="{D24D54D3-3AD2-B749-97DE-4CBFE27A60EB}" type="parTrans" cxnId="{414DE57D-7FAF-7242-8F21-AA6F5BC764A5}">
      <dgm:prSet/>
      <dgm:spPr/>
      <dgm:t>
        <a:bodyPr/>
        <a:lstStyle/>
        <a:p>
          <a:endParaRPr lang="en-US"/>
        </a:p>
      </dgm:t>
    </dgm:pt>
    <dgm:pt modelId="{729EACCD-E98D-CD4B-9D94-FD81C3A0A014}" type="sibTrans" cxnId="{414DE57D-7FAF-7242-8F21-AA6F5BC764A5}">
      <dgm:prSet/>
      <dgm:spPr/>
      <dgm:t>
        <a:bodyPr/>
        <a:lstStyle/>
        <a:p>
          <a:endParaRPr lang="en-US"/>
        </a:p>
      </dgm:t>
    </dgm:pt>
    <dgm:pt modelId="{440A7228-FBA3-40F1-BECE-9800B789E6D5}" type="pres">
      <dgm:prSet presAssocID="{BEBC8111-1789-4820-B6D4-E2123441B25A}" presName="Name0" presStyleCnt="0">
        <dgm:presLayoutVars>
          <dgm:dir/>
          <dgm:animLvl val="lvl"/>
          <dgm:resizeHandles val="exact"/>
        </dgm:presLayoutVars>
      </dgm:prSet>
      <dgm:spPr/>
    </dgm:pt>
    <dgm:pt modelId="{9BAE8AD5-FD40-4041-A5B3-6479EC4E3E8A}" type="pres">
      <dgm:prSet presAssocID="{F4A847E9-9126-F444-91C3-D8D8F6FA213B}" presName="Name8" presStyleCnt="0"/>
      <dgm:spPr/>
    </dgm:pt>
    <dgm:pt modelId="{90B9CB5B-9BA5-3446-9C7F-247800178F08}" type="pres">
      <dgm:prSet presAssocID="{F4A847E9-9126-F444-91C3-D8D8F6FA213B}" presName="level" presStyleLbl="node1" presStyleIdx="0" presStyleCnt="3" custScaleX="99717" custScaleY="97524" custLinFactNeighborY="5448">
        <dgm:presLayoutVars>
          <dgm:chMax val="1"/>
          <dgm:bulletEnabled val="1"/>
        </dgm:presLayoutVars>
      </dgm:prSet>
      <dgm:spPr/>
    </dgm:pt>
    <dgm:pt modelId="{658DE19C-909E-3E4D-BB11-250F3180DB5C}" type="pres">
      <dgm:prSet presAssocID="{F4A847E9-9126-F444-91C3-D8D8F6FA213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40F52F8-B352-7A4A-9736-54C16556A872}" type="pres">
      <dgm:prSet presAssocID="{62E3332A-A9D5-C94F-8C46-B0E3298DBE51}" presName="Name8" presStyleCnt="0"/>
      <dgm:spPr/>
    </dgm:pt>
    <dgm:pt modelId="{CC4644B1-C6C2-E544-B8DB-7123EDAABFC6}" type="pres">
      <dgm:prSet presAssocID="{62E3332A-A9D5-C94F-8C46-B0E3298DBE51}" presName="level" presStyleLbl="node1" presStyleIdx="1" presStyleCnt="3">
        <dgm:presLayoutVars>
          <dgm:chMax val="1"/>
          <dgm:bulletEnabled val="1"/>
        </dgm:presLayoutVars>
      </dgm:prSet>
      <dgm:spPr/>
    </dgm:pt>
    <dgm:pt modelId="{805607ED-B272-084B-8F59-A53F69B136B7}" type="pres">
      <dgm:prSet presAssocID="{62E3332A-A9D5-C94F-8C46-B0E3298DBE5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BC19E14-1A5A-4C4E-89CB-3282DAD1F559}" type="pres">
      <dgm:prSet presAssocID="{FCB58744-C57F-46ED-A9F5-68176E5843CF}" presName="Name8" presStyleCnt="0"/>
      <dgm:spPr/>
    </dgm:pt>
    <dgm:pt modelId="{8460DB7E-34E7-4597-8F4F-12AAE0E782EC}" type="pres">
      <dgm:prSet presAssocID="{FCB58744-C57F-46ED-A9F5-68176E5843CF}" presName="level" presStyleLbl="node1" presStyleIdx="2" presStyleCnt="3" custLinFactNeighborX="-174" custLinFactNeighborY="-818">
        <dgm:presLayoutVars>
          <dgm:chMax val="1"/>
          <dgm:bulletEnabled val="1"/>
        </dgm:presLayoutVars>
      </dgm:prSet>
      <dgm:spPr/>
    </dgm:pt>
    <dgm:pt modelId="{3F398F40-8830-4DDF-80CD-ED273BE0E863}" type="pres">
      <dgm:prSet presAssocID="{FCB58744-C57F-46ED-A9F5-68176E5843C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D4DF419-C3F3-4041-996E-0EEE78AAB037}" srcId="{BEBC8111-1789-4820-B6D4-E2123441B25A}" destId="{F4A847E9-9126-F444-91C3-D8D8F6FA213B}" srcOrd="0" destOrd="0" parTransId="{211EC64B-C885-3F49-A575-A73C75E1E8A9}" sibTransId="{553D0DD7-5A7B-8740-B502-D1EBEAF43361}"/>
    <dgm:cxn modelId="{273F6224-0B49-4183-B6E8-45A4ACC8FDD7}" type="presOf" srcId="{FCB58744-C57F-46ED-A9F5-68176E5843CF}" destId="{3F398F40-8830-4DDF-80CD-ED273BE0E863}" srcOrd="1" destOrd="0" presId="urn:microsoft.com/office/officeart/2005/8/layout/pyramid1"/>
    <dgm:cxn modelId="{96DE4B3A-42B7-46B4-9D34-6BAB944E0681}" type="presOf" srcId="{BEBC8111-1789-4820-B6D4-E2123441B25A}" destId="{440A7228-FBA3-40F1-BECE-9800B789E6D5}" srcOrd="0" destOrd="0" presId="urn:microsoft.com/office/officeart/2005/8/layout/pyramid1"/>
    <dgm:cxn modelId="{3D316073-139D-5340-87E3-225186EF0520}" type="presOf" srcId="{F4A847E9-9126-F444-91C3-D8D8F6FA213B}" destId="{658DE19C-909E-3E4D-BB11-250F3180DB5C}" srcOrd="1" destOrd="0" presId="urn:microsoft.com/office/officeart/2005/8/layout/pyramid1"/>
    <dgm:cxn modelId="{840C0F78-BC66-C945-95AD-1214CF5A68F9}" type="presOf" srcId="{62E3332A-A9D5-C94F-8C46-B0E3298DBE51}" destId="{805607ED-B272-084B-8F59-A53F69B136B7}" srcOrd="1" destOrd="0" presId="urn:microsoft.com/office/officeart/2005/8/layout/pyramid1"/>
    <dgm:cxn modelId="{414DE57D-7FAF-7242-8F21-AA6F5BC764A5}" srcId="{BEBC8111-1789-4820-B6D4-E2123441B25A}" destId="{62E3332A-A9D5-C94F-8C46-B0E3298DBE51}" srcOrd="1" destOrd="0" parTransId="{D24D54D3-3AD2-B749-97DE-4CBFE27A60EB}" sibTransId="{729EACCD-E98D-CD4B-9D94-FD81C3A0A014}"/>
    <dgm:cxn modelId="{6CB0CC93-33C7-3145-BF97-88F88FD48842}" type="presOf" srcId="{F4A847E9-9126-F444-91C3-D8D8F6FA213B}" destId="{90B9CB5B-9BA5-3446-9C7F-247800178F08}" srcOrd="0" destOrd="0" presId="urn:microsoft.com/office/officeart/2005/8/layout/pyramid1"/>
    <dgm:cxn modelId="{CAF2F797-82BB-4BA9-B6C2-67489294E4C1}" type="presOf" srcId="{FCB58744-C57F-46ED-A9F5-68176E5843CF}" destId="{8460DB7E-34E7-4597-8F4F-12AAE0E782EC}" srcOrd="0" destOrd="0" presId="urn:microsoft.com/office/officeart/2005/8/layout/pyramid1"/>
    <dgm:cxn modelId="{DECF9FBA-BABF-4277-8285-1E77C0568E53}" srcId="{BEBC8111-1789-4820-B6D4-E2123441B25A}" destId="{FCB58744-C57F-46ED-A9F5-68176E5843CF}" srcOrd="2" destOrd="0" parTransId="{8D19AA14-41A5-40EF-9B21-450494C35543}" sibTransId="{53167654-E1D3-4505-A789-DA2DB03C9783}"/>
    <dgm:cxn modelId="{CD9B87D0-516B-BB43-BA89-C02B645AA23D}" type="presOf" srcId="{62E3332A-A9D5-C94F-8C46-B0E3298DBE51}" destId="{CC4644B1-C6C2-E544-B8DB-7123EDAABFC6}" srcOrd="0" destOrd="0" presId="urn:microsoft.com/office/officeart/2005/8/layout/pyramid1"/>
    <dgm:cxn modelId="{8704D75B-C60C-EC43-90AD-E5B461E41476}" type="presParOf" srcId="{440A7228-FBA3-40F1-BECE-9800B789E6D5}" destId="{9BAE8AD5-FD40-4041-A5B3-6479EC4E3E8A}" srcOrd="0" destOrd="0" presId="urn:microsoft.com/office/officeart/2005/8/layout/pyramid1"/>
    <dgm:cxn modelId="{DC27F6FC-483A-864C-8F34-54C4848C0128}" type="presParOf" srcId="{9BAE8AD5-FD40-4041-A5B3-6479EC4E3E8A}" destId="{90B9CB5B-9BA5-3446-9C7F-247800178F08}" srcOrd="0" destOrd="0" presId="urn:microsoft.com/office/officeart/2005/8/layout/pyramid1"/>
    <dgm:cxn modelId="{99C7A542-3D6C-614B-A869-0F915723A730}" type="presParOf" srcId="{9BAE8AD5-FD40-4041-A5B3-6479EC4E3E8A}" destId="{658DE19C-909E-3E4D-BB11-250F3180DB5C}" srcOrd="1" destOrd="0" presId="urn:microsoft.com/office/officeart/2005/8/layout/pyramid1"/>
    <dgm:cxn modelId="{4DF7989F-0E20-854D-813D-EB555550816D}" type="presParOf" srcId="{440A7228-FBA3-40F1-BECE-9800B789E6D5}" destId="{240F52F8-B352-7A4A-9736-54C16556A872}" srcOrd="1" destOrd="0" presId="urn:microsoft.com/office/officeart/2005/8/layout/pyramid1"/>
    <dgm:cxn modelId="{F8B52C8F-D93B-5D4F-951C-44443E5C69A3}" type="presParOf" srcId="{240F52F8-B352-7A4A-9736-54C16556A872}" destId="{CC4644B1-C6C2-E544-B8DB-7123EDAABFC6}" srcOrd="0" destOrd="0" presId="urn:microsoft.com/office/officeart/2005/8/layout/pyramid1"/>
    <dgm:cxn modelId="{B027648C-39F9-7849-998F-062A0E4C66C9}" type="presParOf" srcId="{240F52F8-B352-7A4A-9736-54C16556A872}" destId="{805607ED-B272-084B-8F59-A53F69B136B7}" srcOrd="1" destOrd="0" presId="urn:microsoft.com/office/officeart/2005/8/layout/pyramid1"/>
    <dgm:cxn modelId="{222ABDAE-7E5E-4A08-A270-B433BC753A85}" type="presParOf" srcId="{440A7228-FBA3-40F1-BECE-9800B789E6D5}" destId="{ABC19E14-1A5A-4C4E-89CB-3282DAD1F559}" srcOrd="2" destOrd="0" presId="urn:microsoft.com/office/officeart/2005/8/layout/pyramid1"/>
    <dgm:cxn modelId="{26A0033A-F5A6-4086-981B-522A62FF9DB1}" type="presParOf" srcId="{ABC19E14-1A5A-4C4E-89CB-3282DAD1F559}" destId="{8460DB7E-34E7-4597-8F4F-12AAE0E782EC}" srcOrd="0" destOrd="0" presId="urn:microsoft.com/office/officeart/2005/8/layout/pyramid1"/>
    <dgm:cxn modelId="{785CB21B-6A77-4722-8E5B-BF8C1CE0FFC8}" type="presParOf" srcId="{ABC19E14-1A5A-4C4E-89CB-3282DAD1F559}" destId="{3F398F40-8830-4DDF-80CD-ED273BE0E86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9CB5B-9BA5-3446-9C7F-247800178F08}">
      <dsp:nvSpPr>
        <dsp:cNvPr id="0" name=""/>
        <dsp:cNvSpPr/>
      </dsp:nvSpPr>
      <dsp:spPr>
        <a:xfrm>
          <a:off x="2198239" y="88551"/>
          <a:ext cx="2134798" cy="1585151"/>
        </a:xfrm>
        <a:prstGeom prst="trapezoid">
          <a:avLst>
            <a:gd name="adj" fmla="val 675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FFFF00"/>
              </a:solidFill>
            </a:rPr>
            <a:t>Eminent </a:t>
          </a:r>
          <a:endParaRPr lang="en-US" sz="2800" kern="1200" dirty="0"/>
        </a:p>
      </dsp:txBody>
      <dsp:txXfrm>
        <a:off x="2198239" y="88551"/>
        <a:ext cx="2134798" cy="1585151"/>
      </dsp:txXfrm>
    </dsp:sp>
    <dsp:sp modelId="{CC4644B1-C6C2-E544-B8DB-7123EDAABFC6}">
      <dsp:nvSpPr>
        <dsp:cNvPr id="0" name=""/>
        <dsp:cNvSpPr/>
      </dsp:nvSpPr>
      <dsp:spPr>
        <a:xfrm>
          <a:off x="1097605" y="1585151"/>
          <a:ext cx="4336066" cy="1625395"/>
        </a:xfrm>
        <a:prstGeom prst="trapezoid">
          <a:avLst>
            <a:gd name="adj" fmla="val 675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rgbClr val="FFFF00"/>
              </a:solidFill>
            </a:rPr>
            <a:t>Distinguished </a:t>
          </a:r>
        </a:p>
      </dsp:txBody>
      <dsp:txXfrm>
        <a:off x="1856416" y="1585151"/>
        <a:ext cx="2818443" cy="1625395"/>
      </dsp:txXfrm>
    </dsp:sp>
    <dsp:sp modelId="{8460DB7E-34E7-4597-8F4F-12AAE0E782EC}">
      <dsp:nvSpPr>
        <dsp:cNvPr id="0" name=""/>
        <dsp:cNvSpPr/>
      </dsp:nvSpPr>
      <dsp:spPr>
        <a:xfrm>
          <a:off x="0" y="3197251"/>
          <a:ext cx="6531277" cy="1625395"/>
        </a:xfrm>
        <a:prstGeom prst="trapezoid">
          <a:avLst>
            <a:gd name="adj" fmla="val 675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solidFill>
                <a:srgbClr val="FFFF00"/>
              </a:solidFill>
            </a:rPr>
            <a:t>Senior</a:t>
          </a:r>
        </a:p>
      </dsp:txBody>
      <dsp:txXfrm>
        <a:off x="1142973" y="3197251"/>
        <a:ext cx="4245330" cy="1625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D0644-6126-4358-B905-D7F18D1887CB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06FA1-844F-44EB-B5F0-7687F4FF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1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933660-F740-504A-B173-3572F2E30F05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E0378A-FE3E-AA41-A7D0-C04F25D0A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6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79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88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42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16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65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34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7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37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2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1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2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9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5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2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3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4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5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5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0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376D-93B9-594C-9399-849F8C12FFD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7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kaslow@emory.edu" TargetMode="External"/><Relationship Id="rId5" Type="http://schemas.openxmlformats.org/officeDocument/2006/relationships/hyperlink" Target="mailto:afurman@emory.edu" TargetMode="Externa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744883" y="2229426"/>
            <a:ext cx="8869047" cy="3803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10000" dirty="0">
                <a:solidFill>
                  <a:schemeClr val="tx2"/>
                </a:solidFill>
                <a:latin typeface="Arial"/>
                <a:cs typeface="Arial"/>
              </a:rPr>
              <a:t>School of Medicine Clinical Distinctions Program</a:t>
            </a:r>
          </a:p>
          <a:p>
            <a:pPr>
              <a:spcAft>
                <a:spcPts val="1200"/>
              </a:spcAft>
            </a:pPr>
            <a:r>
              <a:rPr lang="en-US" sz="7500" dirty="0">
                <a:solidFill>
                  <a:schemeClr val="tx2"/>
                </a:solidFill>
                <a:latin typeface="Arial"/>
                <a:cs typeface="Arial"/>
              </a:rPr>
              <a:t>Department of Psychiatry and Behavioral Sciences</a:t>
            </a:r>
          </a:p>
          <a:p>
            <a:pPr>
              <a:spcAft>
                <a:spcPts val="1200"/>
              </a:spcAft>
            </a:pPr>
            <a:r>
              <a:rPr lang="en-US" sz="7500" dirty="0">
                <a:solidFill>
                  <a:schemeClr val="tx2"/>
                </a:solidFill>
                <a:latin typeface="Arial"/>
                <a:cs typeface="Arial"/>
              </a:rPr>
              <a:t>Faculty Development Seminar 7/13/22</a:t>
            </a:r>
          </a:p>
          <a:p>
            <a:pPr>
              <a:spcAft>
                <a:spcPts val="1200"/>
              </a:spcAft>
            </a:pPr>
            <a:endParaRPr lang="en-US" sz="7500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sz="7500" dirty="0">
                <a:solidFill>
                  <a:schemeClr val="tx2"/>
                </a:solidFill>
                <a:latin typeface="Arial"/>
                <a:cs typeface="Arial"/>
              </a:rPr>
              <a:t>https://</a:t>
            </a:r>
            <a:r>
              <a:rPr lang="en-US" sz="7500" dirty="0" err="1">
                <a:solidFill>
                  <a:schemeClr val="tx2"/>
                </a:solidFill>
                <a:latin typeface="Arial"/>
                <a:cs typeface="Arial"/>
              </a:rPr>
              <a:t>inside.med.emory.edu</a:t>
            </a:r>
            <a:r>
              <a:rPr lang="en-US" sz="7500" dirty="0">
                <a:solidFill>
                  <a:schemeClr val="tx2"/>
                </a:solidFill>
                <a:latin typeface="Arial"/>
                <a:cs typeface="Arial"/>
              </a:rPr>
              <a:t>/</a:t>
            </a:r>
            <a:r>
              <a:rPr lang="en-US" sz="7500" dirty="0" err="1">
                <a:solidFill>
                  <a:schemeClr val="tx2"/>
                </a:solidFill>
                <a:latin typeface="Arial"/>
                <a:cs typeface="Arial"/>
              </a:rPr>
              <a:t>faculty_affairs_dev</a:t>
            </a:r>
            <a:r>
              <a:rPr lang="en-US" sz="7500" dirty="0">
                <a:solidFill>
                  <a:schemeClr val="tx2"/>
                </a:solidFill>
                <a:latin typeface="Arial"/>
                <a:cs typeface="Arial"/>
              </a:rPr>
              <a:t>/clinical-</a:t>
            </a:r>
            <a:r>
              <a:rPr lang="en-US" sz="7500" dirty="0" err="1">
                <a:solidFill>
                  <a:schemeClr val="tx2"/>
                </a:solidFill>
                <a:latin typeface="Arial"/>
                <a:cs typeface="Arial"/>
              </a:rPr>
              <a:t>distinctions.html</a:t>
            </a:r>
            <a:endParaRPr lang="en-US" sz="7500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2324469" y="5792189"/>
            <a:ext cx="9163337" cy="9271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Slides provided by Kathy Griendling, PhD, Executive Associate Dean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chemeClr val="tx1"/>
                </a:solidFill>
                <a:latin typeface="Arial"/>
                <a:cs typeface="Arial"/>
              </a:rPr>
              <a:t>Faculty Affairs and Professional Development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63C66B-EE53-EF4F-A9CB-D87F131522E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811986" y="2811985"/>
            <a:ext cx="6858002" cy="1234029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FFA630-4B8C-C04A-A490-A248039BD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"/>
            <a:ext cx="12192000" cy="1215443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7803EA-9AE7-7E40-A8AB-DAF3AF320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2877"/>
            <a:ext cx="12192000" cy="109451"/>
          </a:xfrm>
          <a:prstGeom prst="rect">
            <a:avLst/>
          </a:prstGeom>
          <a:solidFill>
            <a:srgbClr val="F0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2DA07C-9523-1C41-8695-0EECD08D9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92" y="377338"/>
            <a:ext cx="4875142" cy="117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066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50819" y="2229427"/>
            <a:ext cx="10598726" cy="4455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4000" dirty="0">
                <a:solidFill>
                  <a:schemeClr val="tx2"/>
                </a:solidFill>
                <a:latin typeface="Arial"/>
                <a:cs typeface="Arial"/>
              </a:rPr>
              <a:t>Why Should I Apply for a Clinical Distinction?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Nadine Kaslow, PhD, ABPP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Jennifer Wootten, MD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Patrick Amar, MD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Chanda Graves, PhD, ABPP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Liza Zwiebach, PhD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Bobby Elliott, MD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63C66B-EE53-EF4F-A9CB-D87F131522E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811986" y="2811985"/>
            <a:ext cx="6858002" cy="1234029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FFA630-4B8C-C04A-A490-A248039BD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"/>
            <a:ext cx="12192000" cy="1215443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7803EA-9AE7-7E40-A8AB-DAF3AF320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2877"/>
            <a:ext cx="12192000" cy="109451"/>
          </a:xfrm>
          <a:prstGeom prst="rect">
            <a:avLst/>
          </a:prstGeom>
          <a:solidFill>
            <a:srgbClr val="F0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2DA07C-9523-1C41-8695-0EECD08D9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92" y="377338"/>
            <a:ext cx="4875142" cy="117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27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234030" y="2229426"/>
            <a:ext cx="10957969" cy="4628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4300" dirty="0">
                <a:solidFill>
                  <a:schemeClr val="tx2"/>
                </a:solidFill>
                <a:latin typeface="Arial"/>
                <a:cs typeface="Arial"/>
              </a:rPr>
              <a:t>How Do You Apply for a Clinical Distinction?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Andrew Furman, MD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Jeffrey Rakofsky, MD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Rob Cotes, MD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Toby Goldsmith, MD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Gene Farber, PhD, ABPP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Erin Elliot, PhD, ABPP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63C66B-EE53-EF4F-A9CB-D87F131522E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811986" y="2811985"/>
            <a:ext cx="6858002" cy="1234029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FFA630-4B8C-C04A-A490-A248039BD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"/>
            <a:ext cx="12192000" cy="1215443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7803EA-9AE7-7E40-A8AB-DAF3AF320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2877"/>
            <a:ext cx="12192000" cy="109451"/>
          </a:xfrm>
          <a:prstGeom prst="rect">
            <a:avLst/>
          </a:prstGeom>
          <a:solidFill>
            <a:srgbClr val="F0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2DA07C-9523-1C41-8695-0EECD08D9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92" y="377338"/>
            <a:ext cx="4875142" cy="117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90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DCC9C4-C066-194E-A713-A232B1CDFE5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811986" y="2811985"/>
            <a:ext cx="6858002" cy="1234029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8BE22D-8481-184E-9425-DCAF43DF1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"/>
            <a:ext cx="12192000" cy="1215443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091284-BA91-0348-B663-45C725283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2877"/>
            <a:ext cx="12192000" cy="109451"/>
          </a:xfrm>
          <a:prstGeom prst="rect">
            <a:avLst/>
          </a:prstGeom>
          <a:solidFill>
            <a:srgbClr val="F0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1FF74F-6554-4546-9C14-3A68A2E8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2" y="377338"/>
            <a:ext cx="4875142" cy="117364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0EB30F1-72A0-BF40-AE8A-29835E99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391" y="1613042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Submission Materials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FBA2C-5B99-A840-B630-78CAE9A56B28}"/>
              </a:ext>
            </a:extLst>
          </p:cNvPr>
          <p:cNvSpPr/>
          <p:nvPr/>
        </p:nvSpPr>
        <p:spPr>
          <a:xfrm>
            <a:off x="1537252" y="2540093"/>
            <a:ext cx="10078278" cy="4227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 CV (SOM format)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Clinical Service Statement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9575" indent="-396875">
              <a:lnSpc>
                <a:spcPct val="107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 Letter cosigned by the Chair, Division Director, and Service Chief,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applicable, including supporting metrics </a:t>
            </a:r>
          </a:p>
          <a:p>
            <a:pPr>
              <a:lnSpc>
                <a:spcPct val="107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 Letters of support (Required minimums- can have more)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a. Senior: 1 internal (from Emory) or external (from non-Emory entity) letter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b. Distinguished: 1 external and 1 internal letter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c. Eminent: 2 external letters, 1 internal letter</a:t>
            </a:r>
          </a:p>
          <a:p>
            <a:pPr>
              <a:lnSpc>
                <a:spcPct val="107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 Optional</a:t>
            </a:r>
          </a:p>
          <a:p>
            <a:pPr marL="461963"/>
            <a:r>
              <a:rPr lang="en-US" sz="2200" dirty="0"/>
              <a:t>a. Up to 2 letters of support from staff</a:t>
            </a:r>
          </a:p>
          <a:p>
            <a:pPr marL="461963"/>
            <a:r>
              <a:rPr lang="en-US" sz="2200" dirty="0"/>
              <a:t>b. Patient comments</a:t>
            </a:r>
          </a:p>
        </p:txBody>
      </p:sp>
    </p:spTree>
    <p:extLst>
      <p:ext uri="{BB962C8B-B14F-4D97-AF65-F5344CB8AC3E}">
        <p14:creationId xmlns:p14="http://schemas.microsoft.com/office/powerpoint/2010/main" val="3206837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DCC9C4-C066-194E-A713-A232B1CDFE5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811986" y="2811985"/>
            <a:ext cx="6858002" cy="1234029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8BE22D-8481-184E-9425-DCAF43DF1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"/>
            <a:ext cx="12192000" cy="1215443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091284-BA91-0348-B663-45C725283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2877"/>
            <a:ext cx="12192000" cy="109451"/>
          </a:xfrm>
          <a:prstGeom prst="rect">
            <a:avLst/>
          </a:prstGeom>
          <a:solidFill>
            <a:srgbClr val="F0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1FF74F-6554-4546-9C14-3A68A2E8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2" y="377338"/>
            <a:ext cx="4875142" cy="117364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70EFEE2-4BDB-1B4F-BF18-01B931FEA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014" y="174354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Service Statement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28F682-79A9-E74D-95E1-471BBF988C9C}"/>
              </a:ext>
            </a:extLst>
          </p:cNvPr>
          <p:cNvSpPr/>
          <p:nvPr/>
        </p:nvSpPr>
        <p:spPr>
          <a:xfrm>
            <a:off x="2091319" y="2886540"/>
            <a:ext cx="924339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Quality of Care and Patient Satisfaction [required]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(use this section to describe your clinical service contributions, including metrics to support the quality of your care, your referral base, etc.)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Innovation [encouraged]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(describe any new programs or procedures that you have brought to Emory, or any process improvements that have led to better patient care)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Citizenship [required]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(describe citizenship activities, such as participation in grand rounds, required certifications, teaching, mentoring, committee work, etc.)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Administration [optional]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(use this section to describe your administrative contributions to patient care, e.g., directorships, patient access improvements, etc.)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1200"/>
              </a:spcAft>
            </a:pP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199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82BCFED-CD8E-494C-ABB6-28F8EE8F2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35" y="100683"/>
            <a:ext cx="4365752" cy="958963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FDAA37F-17C2-BE4B-B230-B3EE4909E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015" y="1946965"/>
            <a:ext cx="9144000" cy="97911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Questions?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7D6141-7F9A-AF4D-A3F9-2076DD49A29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811986" y="2811985"/>
            <a:ext cx="6858002" cy="1234029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B913E8-75F6-B944-B171-D7791B171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"/>
            <a:ext cx="12192000" cy="1215443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1D4DB15-5F02-A24C-A18D-E8D6B14FF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2877"/>
            <a:ext cx="12192000" cy="109451"/>
          </a:xfrm>
          <a:prstGeom prst="rect">
            <a:avLst/>
          </a:prstGeom>
          <a:solidFill>
            <a:srgbClr val="F0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3882EFB-DE9C-E248-863A-80CE8E3087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92" y="377338"/>
            <a:ext cx="4875142" cy="117364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BD92D1-ABA6-B848-BC06-9C67222B6A5B}"/>
              </a:ext>
            </a:extLst>
          </p:cNvPr>
          <p:cNvSpPr txBox="1"/>
          <p:nvPr/>
        </p:nvSpPr>
        <p:spPr>
          <a:xfrm>
            <a:off x="2843380" y="3995580"/>
            <a:ext cx="844163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Andrew Furman, MD </a:t>
            </a:r>
            <a:r>
              <a:rPr lang="en-US" sz="2800" dirty="0">
                <a:hlinkClick r:id="rId5"/>
              </a:rPr>
              <a:t>afurman@emory.edu</a:t>
            </a:r>
            <a:endParaRPr lang="en-US" sz="28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Nadine </a:t>
            </a:r>
            <a:r>
              <a:rPr lang="en-US" sz="2800" dirty="0" err="1"/>
              <a:t>Kaslow</a:t>
            </a:r>
            <a:r>
              <a:rPr lang="en-US" sz="2800"/>
              <a:t>, PhD, ABPP </a:t>
            </a:r>
            <a:r>
              <a:rPr lang="en-US" sz="2800" dirty="0">
                <a:hlinkClick r:id="rId6"/>
              </a:rPr>
              <a:t>nkaslow@emory.edu</a:t>
            </a:r>
            <a:endParaRPr lang="en-US" sz="28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/>
              <a:t>https://</a:t>
            </a:r>
            <a:r>
              <a:rPr lang="en-US" sz="2800" dirty="0" err="1"/>
              <a:t>inside.med.emory.edu</a:t>
            </a:r>
            <a:r>
              <a:rPr lang="en-US" sz="2800" dirty="0"/>
              <a:t>/</a:t>
            </a:r>
            <a:r>
              <a:rPr lang="en-US" sz="2800" dirty="0" err="1"/>
              <a:t>faculty_affairs_dev</a:t>
            </a:r>
            <a:r>
              <a:rPr lang="en-US" sz="2800" dirty="0"/>
              <a:t>/clinical-</a:t>
            </a:r>
            <a:r>
              <a:rPr lang="en-US" sz="2800" dirty="0" err="1"/>
              <a:t>distinctions.html</a:t>
            </a:r>
            <a:endParaRPr lang="en-US" sz="28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783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744883" y="2229427"/>
            <a:ext cx="8869047" cy="2630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4000" dirty="0">
                <a:solidFill>
                  <a:schemeClr val="tx2"/>
                </a:solidFill>
                <a:latin typeface="Arial"/>
                <a:cs typeface="Arial"/>
              </a:rPr>
              <a:t>What are Clinical Distinctions?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Andrew Furman, MD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63C66B-EE53-EF4F-A9CB-D87F131522E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811986" y="2811985"/>
            <a:ext cx="6858002" cy="1234029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FFA630-4B8C-C04A-A490-A248039BD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"/>
            <a:ext cx="12192000" cy="1215443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7803EA-9AE7-7E40-A8AB-DAF3AF320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2877"/>
            <a:ext cx="12192000" cy="109451"/>
          </a:xfrm>
          <a:prstGeom prst="rect">
            <a:avLst/>
          </a:prstGeom>
          <a:solidFill>
            <a:srgbClr val="F0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2DA07C-9523-1C41-8695-0EECD08D9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92" y="377338"/>
            <a:ext cx="4875142" cy="117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10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4276500-84FB-0F4C-B67C-61BEC6B4B45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811986" y="2811985"/>
            <a:ext cx="6858002" cy="1234029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4FBC54-073C-0848-AF4A-B29F6E6C2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2877"/>
            <a:ext cx="12192000" cy="109451"/>
          </a:xfrm>
          <a:prstGeom prst="rect">
            <a:avLst/>
          </a:prstGeom>
          <a:solidFill>
            <a:srgbClr val="F0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05A66DB-521C-5148-9336-F1E39E4BD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9475"/>
            <a:ext cx="12192000" cy="1215443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6E2A7FB-ED47-E344-9FB5-3C4D5E049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92" y="377338"/>
            <a:ext cx="4875142" cy="1173645"/>
          </a:xfrm>
          <a:prstGeom prst="rect">
            <a:avLst/>
          </a:prstGeom>
        </p:spPr>
      </p:pic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96B3F3CF-6C42-984D-87FE-44243E1AE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73061" y="1954699"/>
            <a:ext cx="893138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200" dirty="0">
                <a:solidFill>
                  <a:schemeClr val="tx2"/>
                </a:solidFill>
              </a:rPr>
              <a:t>Background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Desire for a recognition program for clinical service of Emory School of Medicine faculty and ESA physicians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Precedence</a:t>
            </a:r>
          </a:p>
          <a:p>
            <a:pPr lvl="2">
              <a:lnSpc>
                <a:spcPct val="110000"/>
              </a:lnSpc>
            </a:pPr>
            <a:r>
              <a:rPr lang="en-US" sz="2200" dirty="0"/>
              <a:t>Other universities have developed such titles (Harvard, Mt Sinai)</a:t>
            </a:r>
          </a:p>
          <a:p>
            <a:pPr lvl="2">
              <a:lnSpc>
                <a:spcPct val="110000"/>
              </a:lnSpc>
            </a:pPr>
            <a:r>
              <a:rPr lang="en-US" sz="2200" dirty="0"/>
              <a:t>Retention tool</a:t>
            </a:r>
          </a:p>
          <a:p>
            <a:pPr lvl="2">
              <a:lnSpc>
                <a:spcPct val="110000"/>
              </a:lnSpc>
            </a:pPr>
            <a:r>
              <a:rPr lang="en-US" sz="2200" dirty="0"/>
              <a:t>Department of Medicine has developed and initiated program – 3 years of experience administering it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Now beginning it’s third year in SOM</a:t>
            </a:r>
          </a:p>
        </p:txBody>
      </p:sp>
    </p:spTree>
    <p:extLst>
      <p:ext uri="{BB962C8B-B14F-4D97-AF65-F5344CB8AC3E}">
        <p14:creationId xmlns:p14="http://schemas.microsoft.com/office/powerpoint/2010/main" val="1258820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E28C91-78B8-F14A-A95F-315EFD0D875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811986" y="2811988"/>
            <a:ext cx="6858002" cy="1234029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F5809A-251B-1240-A014-EACA90951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2877"/>
            <a:ext cx="12192000" cy="109451"/>
          </a:xfrm>
          <a:prstGeom prst="rect">
            <a:avLst/>
          </a:prstGeom>
          <a:solidFill>
            <a:srgbClr val="F0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84F960-1B6F-9B49-A557-13028E320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9475"/>
            <a:ext cx="12192000" cy="1215443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ctr" anchorCtr="0" upright="1"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																Program summary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1F679B-9EF1-0B4E-BBC4-10E71220E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7" y="390373"/>
            <a:ext cx="4875142" cy="117364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13C5305-EA31-A04D-BB56-21232878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125" y="1954392"/>
            <a:ext cx="10691039" cy="4627901"/>
          </a:xfrm>
        </p:spPr>
        <p:txBody>
          <a:bodyPr anchor="ctr">
            <a:normAutofit/>
          </a:bodyPr>
          <a:lstStyle/>
          <a:p>
            <a:pPr algn="l">
              <a:spcAft>
                <a:spcPts val="1200"/>
              </a:spcAft>
            </a:pPr>
            <a:r>
              <a:rPr lang="en-US" sz="2000" b="1" dirty="0"/>
              <a:t>Senior physician/psychologist </a:t>
            </a:r>
            <a:r>
              <a:rPr lang="en-US" sz="2000" b="0" dirty="0"/>
              <a:t>– </a:t>
            </a:r>
            <a:r>
              <a:rPr lang="en-US" sz="2000" b="0" dirty="0">
                <a:solidFill>
                  <a:srgbClr val="FF0000"/>
                </a:solidFill>
              </a:rPr>
              <a:t>excellent</a:t>
            </a:r>
            <a:r>
              <a:rPr lang="en-US" sz="2000" b="0" dirty="0"/>
              <a:t> clinical care, current on new techniques, participation in citizenship and </a:t>
            </a:r>
            <a:r>
              <a:rPr lang="en-US" sz="2000" dirty="0"/>
              <a:t>administration </a:t>
            </a:r>
            <a:r>
              <a:rPr lang="en-US" sz="2000" dirty="0">
                <a:solidFill>
                  <a:srgbClr val="28179D"/>
                </a:solidFill>
              </a:rPr>
              <a:t>(4 years academic clinical service)</a:t>
            </a:r>
            <a:br>
              <a:rPr lang="en-US" sz="2000" dirty="0">
                <a:solidFill>
                  <a:srgbClr val="28179D"/>
                </a:solidFill>
              </a:rPr>
            </a:br>
            <a:br>
              <a:rPr lang="en-US" sz="2000" b="0" dirty="0"/>
            </a:br>
            <a:r>
              <a:rPr lang="en-US" sz="2000" b="1" dirty="0"/>
              <a:t>Distinguished physician/psychologist </a:t>
            </a:r>
            <a:r>
              <a:rPr lang="en-US" sz="2000" b="0" dirty="0"/>
              <a:t>– </a:t>
            </a:r>
            <a:r>
              <a:rPr lang="en-US" sz="2000" b="0" dirty="0">
                <a:solidFill>
                  <a:srgbClr val="FF0000"/>
                </a:solidFill>
              </a:rPr>
              <a:t>outstanding</a:t>
            </a:r>
            <a:r>
              <a:rPr lang="en-US" sz="2000" b="0" dirty="0"/>
              <a:t> clinical care and reputation, integrates new approaches, expanded participation in citizenship and </a:t>
            </a:r>
            <a:r>
              <a:rPr lang="en-US" sz="2000" dirty="0"/>
              <a:t>administration </a:t>
            </a:r>
            <a:r>
              <a:rPr lang="en-US" sz="2000" dirty="0">
                <a:solidFill>
                  <a:srgbClr val="28179D"/>
                </a:solidFill>
              </a:rPr>
              <a:t>(8 years academic clinical service)</a:t>
            </a:r>
            <a:br>
              <a:rPr lang="en-US" sz="2000" dirty="0"/>
            </a:br>
            <a:br>
              <a:rPr lang="en-US" sz="2000" b="0" dirty="0"/>
            </a:br>
            <a:r>
              <a:rPr lang="en-US" sz="2000" b="1" dirty="0"/>
              <a:t>Eminent physician/psychologist </a:t>
            </a:r>
            <a:r>
              <a:rPr lang="en-US" sz="2000" b="0" dirty="0"/>
              <a:t>– </a:t>
            </a:r>
            <a:r>
              <a:rPr lang="en-US" sz="2000" b="0" dirty="0">
                <a:solidFill>
                  <a:srgbClr val="FF0000"/>
                </a:solidFill>
              </a:rPr>
              <a:t>exemplary</a:t>
            </a:r>
            <a:r>
              <a:rPr lang="en-US" sz="2000" b="0" dirty="0"/>
              <a:t> clinical reputation, leadership in practice  optimization, often significant administrative leadership, leadership in teaching and service at Emory and beyond. </a:t>
            </a:r>
            <a:r>
              <a:rPr lang="en-US" sz="2000" dirty="0">
                <a:solidFill>
                  <a:srgbClr val="28179D"/>
                </a:solidFill>
              </a:rPr>
              <a:t>(12 years academic clinical service)</a:t>
            </a:r>
            <a:br>
              <a:rPr lang="en-US" sz="2000" dirty="0">
                <a:solidFill>
                  <a:srgbClr val="28179D"/>
                </a:solidFill>
              </a:rPr>
            </a:br>
            <a:br>
              <a:rPr lang="en-US" sz="2000" dirty="0">
                <a:solidFill>
                  <a:srgbClr val="28179D"/>
                </a:solidFill>
              </a:rPr>
            </a:br>
            <a:r>
              <a:rPr lang="en-US" sz="2000" dirty="0">
                <a:solidFill>
                  <a:srgbClr val="28179D"/>
                </a:solidFill>
              </a:rPr>
              <a:t>*Years are SOM minimum.  Psychiatry assumes higher years of service (e.g., </a:t>
            </a:r>
            <a:r>
              <a:rPr lang="en-US" sz="2000" u="sng" dirty="0">
                <a:solidFill>
                  <a:srgbClr val="28179D"/>
                </a:solidFill>
              </a:rPr>
              <a:t>&gt;</a:t>
            </a:r>
            <a:r>
              <a:rPr lang="en-US" sz="2000" dirty="0">
                <a:solidFill>
                  <a:srgbClr val="28179D"/>
                </a:solidFill>
              </a:rPr>
              <a:t> 6 years for senior; </a:t>
            </a:r>
            <a:r>
              <a:rPr lang="en-US" sz="2000" u="sng" dirty="0">
                <a:solidFill>
                  <a:srgbClr val="28179D"/>
                </a:solidFill>
              </a:rPr>
              <a:t>&gt;</a:t>
            </a:r>
            <a:r>
              <a:rPr lang="en-US" sz="2000" dirty="0">
                <a:solidFill>
                  <a:srgbClr val="28179D"/>
                </a:solidFill>
              </a:rPr>
              <a:t> 10 years for distinguished; </a:t>
            </a:r>
            <a:r>
              <a:rPr lang="en-US" sz="2000" u="sng" dirty="0">
                <a:solidFill>
                  <a:srgbClr val="28179D"/>
                </a:solidFill>
              </a:rPr>
              <a:t>&gt;</a:t>
            </a:r>
            <a:r>
              <a:rPr lang="en-US" sz="2000" dirty="0">
                <a:solidFill>
                  <a:srgbClr val="28179D"/>
                </a:solidFill>
              </a:rPr>
              <a:t> 20 years for eminent)</a:t>
            </a:r>
            <a:br>
              <a:rPr lang="en-US" sz="2000" dirty="0">
                <a:solidFill>
                  <a:srgbClr val="28179D"/>
                </a:solidFill>
              </a:rPr>
            </a:br>
            <a:r>
              <a:rPr lang="en-US" sz="2000" dirty="0">
                <a:solidFill>
                  <a:srgbClr val="28179D"/>
                </a:solidFill>
              </a:rPr>
              <a:t>** Board certification – required for all levels for physicians and psychologists (ABPP)</a:t>
            </a:r>
            <a:endParaRPr lang="en-US" sz="2000" b="0" dirty="0">
              <a:solidFill>
                <a:srgbClr val="2817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46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71F679B-9EF1-0B4E-BBC4-10E71220E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2" y="377338"/>
            <a:ext cx="4875142" cy="1173645"/>
          </a:xfrm>
          <a:prstGeom prst="rect">
            <a:avLst/>
          </a:prstGeom>
        </p:spPr>
      </p:pic>
      <p:graphicFrame>
        <p:nvGraphicFramePr>
          <p:cNvPr id="8" name="Content Placeholder 12">
            <a:extLst>
              <a:ext uri="{FF2B5EF4-FFF2-40B4-BE49-F238E27FC236}">
                <a16:creationId xmlns:a16="http://schemas.microsoft.com/office/drawing/2014/main" id="{955F981D-2A03-D44B-916E-9CDFF455CE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892200"/>
              </p:ext>
            </p:extLst>
          </p:nvPr>
        </p:nvGraphicFramePr>
        <p:xfrm>
          <a:off x="252970" y="32097"/>
          <a:ext cx="11702005" cy="6825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4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500">
                <a:tc>
                  <a:txBody>
                    <a:bodyPr/>
                    <a:lstStyle/>
                    <a:p>
                      <a:r>
                        <a:rPr lang="en-US" sz="1480" dirty="0"/>
                        <a:t>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80" dirty="0"/>
                        <a:t>Senior Physician/Psychologist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80" dirty="0"/>
                        <a:t>Distinguished Physician/Psychologist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80" dirty="0"/>
                        <a:t>Eminent Physician/Psychologist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5270">
                <a:tc>
                  <a:txBody>
                    <a:bodyPr/>
                    <a:lstStyle/>
                    <a:p>
                      <a:r>
                        <a:rPr lang="en-US" sz="1480" b="1" dirty="0"/>
                        <a:t>Quality of Care and Patient Satisfaction</a:t>
                      </a:r>
                      <a:r>
                        <a:rPr lang="en-US" sz="148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80" dirty="0"/>
                        <a:t>Evidence of </a:t>
                      </a:r>
                      <a:r>
                        <a:rPr lang="en-US" sz="1480" dirty="0">
                          <a:solidFill>
                            <a:srgbClr val="FF0000"/>
                          </a:solidFill>
                        </a:rPr>
                        <a:t>excellence</a:t>
                      </a:r>
                      <a:r>
                        <a:rPr lang="en-US" sz="148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80" dirty="0"/>
                        <a:t>in the provision of clinical services and the delivery of expert, compassionate care is required. </a:t>
                      </a:r>
                    </a:p>
                    <a:p>
                      <a:endParaRPr lang="en-US" sz="14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80" dirty="0"/>
                        <a:t>Evidence of the provision of </a:t>
                      </a:r>
                      <a:r>
                        <a:rPr lang="en-US" sz="1480" dirty="0">
                          <a:solidFill>
                            <a:srgbClr val="FF0000"/>
                          </a:solidFill>
                        </a:rPr>
                        <a:t>outstanding</a:t>
                      </a:r>
                      <a:r>
                        <a:rPr lang="en-US" sz="148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80" dirty="0"/>
                        <a:t>clinical care and acknowledgement of clinical reputation is required. Reputation among colleagues is required. Regional reputation is optional.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80" dirty="0">
                          <a:solidFill>
                            <a:schemeClr val="tx1"/>
                          </a:solidFill>
                        </a:rPr>
                        <a:t>Candidates will be widely regarded as </a:t>
                      </a:r>
                      <a:r>
                        <a:rPr lang="en-US" sz="1480" dirty="0">
                          <a:solidFill>
                            <a:srgbClr val="FF0000"/>
                          </a:solidFill>
                        </a:rPr>
                        <a:t>exemplary</a:t>
                      </a:r>
                      <a:r>
                        <a:rPr lang="en-US" sz="148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80" dirty="0">
                          <a:solidFill>
                            <a:schemeClr val="tx1"/>
                          </a:solidFill>
                        </a:rPr>
                        <a:t>master clinicians and acknowledged and sought after as clinical experts in respective</a:t>
                      </a:r>
                      <a:r>
                        <a:rPr lang="en-US" sz="1480" dirty="0">
                          <a:solidFill>
                            <a:srgbClr val="0D914C"/>
                          </a:solidFill>
                        </a:rPr>
                        <a:t> </a:t>
                      </a:r>
                      <a:r>
                        <a:rPr lang="en-US" sz="1480" dirty="0">
                          <a:solidFill>
                            <a:schemeClr val="tx1"/>
                          </a:solidFill>
                        </a:rPr>
                        <a:t>specialties at least at the regional to national levels.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804">
                <a:tc>
                  <a:txBody>
                    <a:bodyPr/>
                    <a:lstStyle/>
                    <a:p>
                      <a:r>
                        <a:rPr lang="en-US" sz="1480" b="1" dirty="0"/>
                        <a:t>Innovation</a:t>
                      </a:r>
                      <a:endParaRPr lang="en-US" sz="14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80" dirty="0"/>
                        <a:t>Candidates should be </a:t>
                      </a:r>
                      <a:r>
                        <a:rPr lang="en-US" sz="1480" dirty="0">
                          <a:solidFill>
                            <a:srgbClr val="FF0000"/>
                          </a:solidFill>
                        </a:rPr>
                        <a:t>current on new techniques and methods of thinking </a:t>
                      </a:r>
                      <a:r>
                        <a:rPr lang="en-US" sz="1480" dirty="0"/>
                        <a:t>and incorporate them into their practice of medicine as appropriate.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80" dirty="0"/>
                        <a:t>Candidates are expected to </a:t>
                      </a:r>
                      <a:r>
                        <a:rPr lang="en-US" sz="1480" dirty="0">
                          <a:solidFill>
                            <a:srgbClr val="FF0000"/>
                          </a:solidFill>
                        </a:rPr>
                        <a:t>integrate new approaches</a:t>
                      </a:r>
                      <a:r>
                        <a:rPr lang="en-US" sz="1480" dirty="0"/>
                        <a:t> in the field into clinical practice.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80" dirty="0">
                          <a:solidFill>
                            <a:schemeClr val="tx1"/>
                          </a:solidFill>
                        </a:rPr>
                        <a:t>Candidates will demonstrate </a:t>
                      </a:r>
                      <a:r>
                        <a:rPr lang="en-US" sz="1480" dirty="0">
                          <a:solidFill>
                            <a:srgbClr val="FF0000"/>
                          </a:solidFill>
                        </a:rPr>
                        <a:t>leadership in practice optimization,</a:t>
                      </a:r>
                      <a:r>
                        <a:rPr lang="en-US" sz="1480" dirty="0">
                          <a:solidFill>
                            <a:schemeClr val="tx1"/>
                          </a:solidFill>
                        </a:rPr>
                        <a:t> incorporating the latest standards and procedures into the provision of exemplary clinical services.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4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80" b="1" dirty="0"/>
                        <a:t>Citizenship</a:t>
                      </a:r>
                      <a:endParaRPr lang="en-US" sz="14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80" dirty="0"/>
                        <a:t>Candidates are expected to maintain required certifications and </a:t>
                      </a:r>
                      <a:r>
                        <a:rPr lang="en-US" sz="1480" dirty="0">
                          <a:solidFill>
                            <a:srgbClr val="FF0000"/>
                          </a:solidFill>
                        </a:rPr>
                        <a:t>participate</a:t>
                      </a:r>
                      <a:r>
                        <a:rPr lang="en-US" sz="1480" dirty="0"/>
                        <a:t> in annual performance reviews grand rounds, committees, etc. Contributions to teaching and mentoring will be recognized.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80" dirty="0"/>
                        <a:t>Candidates are expected </a:t>
                      </a:r>
                      <a:r>
                        <a:rPr lang="en-US" sz="1480" dirty="0">
                          <a:solidFill>
                            <a:srgbClr val="FF0000"/>
                          </a:solidFill>
                        </a:rPr>
                        <a:t>to expand their participation/leadership in clinical mission critical areas</a:t>
                      </a:r>
                      <a:r>
                        <a:rPr lang="en-US" sz="1480" dirty="0"/>
                        <a:t> of departmental, SOM, and WHSC activities. Participation in professional organizations and high quality teaching and mentoring will be recognized.</a:t>
                      </a:r>
                    </a:p>
                    <a:p>
                      <a:endParaRPr lang="en-US" sz="14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80" dirty="0">
                          <a:solidFill>
                            <a:schemeClr val="tx1"/>
                          </a:solidFill>
                        </a:rPr>
                        <a:t>Candidates are expected to </a:t>
                      </a:r>
                      <a:r>
                        <a:rPr lang="en-US" sz="1480" dirty="0">
                          <a:solidFill>
                            <a:srgbClr val="FF0000"/>
                          </a:solidFill>
                        </a:rPr>
                        <a:t>lead mission critical areas</a:t>
                      </a:r>
                      <a:r>
                        <a:rPr lang="en-US" sz="1480" dirty="0">
                          <a:solidFill>
                            <a:schemeClr val="tx1"/>
                          </a:solidFill>
                        </a:rPr>
                        <a:t> in the organization and to play significant roles on committees in the department,</a:t>
                      </a:r>
                      <a:r>
                        <a:rPr lang="en-US" sz="1480" baseline="0" dirty="0">
                          <a:solidFill>
                            <a:schemeClr val="tx1"/>
                          </a:solidFill>
                        </a:rPr>
                        <a:t> SOM, and WHSC and</a:t>
                      </a:r>
                      <a:r>
                        <a:rPr lang="en-US" sz="1480" dirty="0">
                          <a:solidFill>
                            <a:schemeClr val="tx1"/>
                          </a:solidFill>
                        </a:rPr>
                        <a:t> participate in professional societies, with some leadership roles. A successful record of educating and mentoring colleagues and trainees will be recognized.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84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80" b="1" dirty="0"/>
                        <a:t>Administration</a:t>
                      </a:r>
                      <a:endParaRPr lang="en-US" sz="1480" dirty="0"/>
                    </a:p>
                    <a:p>
                      <a:endParaRPr lang="en-US" sz="14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80" dirty="0"/>
                        <a:t>Candidates may be recognized for their </a:t>
                      </a:r>
                      <a:r>
                        <a:rPr lang="en-US" sz="1480" dirty="0">
                          <a:solidFill>
                            <a:srgbClr val="FF0000"/>
                          </a:solidFill>
                        </a:rPr>
                        <a:t>administrative contributions to the delivery of care </a:t>
                      </a:r>
                      <a:r>
                        <a:rPr lang="en-US" sz="1480" dirty="0"/>
                        <a:t>and demonstrate a positive impact on their clinical practice.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80" dirty="0"/>
                        <a:t>Candidates may be recognized for their administrative contributions to care delivery</a:t>
                      </a:r>
                      <a:r>
                        <a:rPr lang="en-US" sz="1480" baseline="0" dirty="0"/>
                        <a:t> and for </a:t>
                      </a:r>
                      <a:r>
                        <a:rPr lang="en-US" sz="1480" baseline="0" dirty="0">
                          <a:solidFill>
                            <a:srgbClr val="FF0000"/>
                          </a:solidFill>
                        </a:rPr>
                        <a:t>developing innovative changes at the section level </a:t>
                      </a:r>
                      <a:r>
                        <a:rPr lang="en-US" sz="1480" baseline="0" dirty="0"/>
                        <a:t>that have a positive impact.</a:t>
                      </a:r>
                      <a:endParaRPr lang="en-US" sz="1480" dirty="0"/>
                    </a:p>
                    <a:p>
                      <a:endParaRPr lang="en-US" sz="14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80" dirty="0">
                          <a:solidFill>
                            <a:schemeClr val="tx1"/>
                          </a:solidFill>
                        </a:rPr>
                        <a:t>Candidates may be evaluated on the basis of their </a:t>
                      </a:r>
                      <a:r>
                        <a:rPr lang="en-US" sz="1480" dirty="0">
                          <a:solidFill>
                            <a:srgbClr val="FF0000"/>
                          </a:solidFill>
                        </a:rPr>
                        <a:t>significant administrative contributions at the highest levels of the organization,</a:t>
                      </a:r>
                      <a:r>
                        <a:rPr lang="en-US" sz="1480" dirty="0">
                          <a:solidFill>
                            <a:schemeClr val="tx1"/>
                          </a:solidFill>
                        </a:rPr>
                        <a:t> including developing and implementing innovative changes for multiple sites that have a positive impact on quality of care, scope of services, etc. </a:t>
                      </a:r>
                      <a:endParaRPr lang="en-US" sz="1480" dirty="0"/>
                    </a:p>
                    <a:p>
                      <a:endParaRPr lang="en-US" sz="148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697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E28C91-78B8-F14A-A95F-315EFD0D875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811986" y="2811988"/>
            <a:ext cx="6858002" cy="1234029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F5809A-251B-1240-A014-EACA90951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2877"/>
            <a:ext cx="12192000" cy="109451"/>
          </a:xfrm>
          <a:prstGeom prst="rect">
            <a:avLst/>
          </a:prstGeom>
          <a:solidFill>
            <a:srgbClr val="F0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84F960-1B6F-9B49-A557-13028E320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9475"/>
            <a:ext cx="12192000" cy="1215443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1F679B-9EF1-0B4E-BBC4-10E71220E3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92" y="377338"/>
            <a:ext cx="4875142" cy="11736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648AB94-EC6C-A94D-B5C8-9762EB886CDB}"/>
              </a:ext>
            </a:extLst>
          </p:cNvPr>
          <p:cNvSpPr txBox="1"/>
          <p:nvPr/>
        </p:nvSpPr>
        <p:spPr>
          <a:xfrm>
            <a:off x="4732229" y="1887534"/>
            <a:ext cx="3744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How the Program Works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2B63C8-8A28-1146-BF57-014C98A33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522" y="2482851"/>
            <a:ext cx="9293291" cy="4285698"/>
          </a:xfrm>
        </p:spPr>
        <p:txBody>
          <a:bodyPr>
            <a:noAutofit/>
          </a:bodyPr>
          <a:lstStyle/>
          <a:p>
            <a:r>
              <a:rPr lang="en-US" sz="2400" dirty="0"/>
              <a:t>Candidates self-nominate and/or are nominated by Vice Chair/Chief of Service</a:t>
            </a:r>
          </a:p>
          <a:p>
            <a:r>
              <a:rPr lang="en-US" sz="2400" dirty="0"/>
              <a:t>Committee on Clinical Distinctions does an initial vetting, and if the candidate likely meets criteria, is asked to complete application</a:t>
            </a:r>
          </a:p>
          <a:p>
            <a:r>
              <a:rPr lang="en-US" sz="2400" dirty="0"/>
              <a:t>Candidate submits materials to the Departmental Committee on Clinical Distinctions (CCD) and a Chair’s letter is generated</a:t>
            </a:r>
          </a:p>
          <a:p>
            <a:r>
              <a:rPr lang="en-US" sz="2400" dirty="0"/>
              <a:t>Approved departmental actions submitted to School of Medicine CCD</a:t>
            </a:r>
          </a:p>
          <a:p>
            <a:r>
              <a:rPr lang="en-US" sz="2400" dirty="0"/>
              <a:t>Approved actions on consent agenda of COC; opportunity for Chair to appeal declinations</a:t>
            </a:r>
          </a:p>
          <a:p>
            <a:r>
              <a:rPr lang="en-US" sz="2400" dirty="0"/>
              <a:t>Distinction takes effect September 1 each year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6902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FE00C81-E318-D24A-9C55-B591DACCE4A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811986" y="2811988"/>
            <a:ext cx="6858002" cy="1234029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EFC072-25FA-7A47-8AF8-DE7C987A8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2877"/>
            <a:ext cx="12192000" cy="109451"/>
          </a:xfrm>
          <a:prstGeom prst="rect">
            <a:avLst/>
          </a:prstGeom>
          <a:solidFill>
            <a:srgbClr val="F0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4649B3-A20E-0840-B391-F23449608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9475"/>
            <a:ext cx="12192000" cy="1215443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69234F-5232-314D-8C1C-6304C23FA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92" y="377338"/>
            <a:ext cx="4875142" cy="1173645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F3B6D2F-5DAD-D244-8871-BA42B9685F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5798390"/>
              </p:ext>
            </p:extLst>
          </p:nvPr>
        </p:nvGraphicFramePr>
        <p:xfrm>
          <a:off x="3236488" y="1863392"/>
          <a:ext cx="6531277" cy="4835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2871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744883" y="2229427"/>
            <a:ext cx="8869047" cy="2630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4000" dirty="0">
                <a:solidFill>
                  <a:schemeClr val="tx2"/>
                </a:solidFill>
                <a:latin typeface="Arial"/>
                <a:cs typeface="Arial"/>
              </a:rPr>
              <a:t>Link Between Clinical Distinctions and Academic Promotion</a:t>
            </a:r>
          </a:p>
          <a:p>
            <a:pPr>
              <a:spcAft>
                <a:spcPts val="1200"/>
              </a:spcAft>
            </a:pPr>
            <a:r>
              <a:rPr lang="en-US" sz="3000" i="1" dirty="0">
                <a:solidFill>
                  <a:schemeClr val="tx2"/>
                </a:solidFill>
                <a:latin typeface="Arial"/>
                <a:cs typeface="Arial"/>
              </a:rPr>
              <a:t>Nadine Kaslow, PhD, ABPP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63C66B-EE53-EF4F-A9CB-D87F131522E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811986" y="2811985"/>
            <a:ext cx="6858002" cy="1234029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FFA630-4B8C-C04A-A490-A248039BD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"/>
            <a:ext cx="12192000" cy="1215443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7803EA-9AE7-7E40-A8AB-DAF3AF320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2877"/>
            <a:ext cx="12192000" cy="109451"/>
          </a:xfrm>
          <a:prstGeom prst="rect">
            <a:avLst/>
          </a:prstGeom>
          <a:solidFill>
            <a:srgbClr val="F0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2DA07C-9523-1C41-8695-0EECD08D9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92" y="377338"/>
            <a:ext cx="4875142" cy="117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046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4276500-84FB-0F4C-B67C-61BEC6B4B45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2811986" y="2811985"/>
            <a:ext cx="6858002" cy="1234029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4FBC54-073C-0848-AF4A-B29F6E6C2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2877"/>
            <a:ext cx="12192000" cy="109451"/>
          </a:xfrm>
          <a:prstGeom prst="rect">
            <a:avLst/>
          </a:prstGeom>
          <a:solidFill>
            <a:srgbClr val="F0AB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05A66DB-521C-5148-9336-F1E39E4BD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9475"/>
            <a:ext cx="12192000" cy="1215443"/>
          </a:xfrm>
          <a:prstGeom prst="rect">
            <a:avLst/>
          </a:prstGeom>
          <a:solidFill>
            <a:srgbClr val="002878"/>
          </a:solidFill>
          <a:ln w="9525" algn="in">
            <a:solidFill>
              <a:srgbClr val="00277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6E2A7FB-ED47-E344-9FB5-3C4D5E049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92" y="377338"/>
            <a:ext cx="4875142" cy="1173645"/>
          </a:xfrm>
          <a:prstGeom prst="rect">
            <a:avLst/>
          </a:prstGeom>
        </p:spPr>
      </p:pic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96B3F3CF-6C42-984D-87FE-44243E1AE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73061" y="1954699"/>
            <a:ext cx="8931381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200" dirty="0">
                <a:solidFill>
                  <a:schemeClr val="tx2"/>
                </a:solidFill>
              </a:rPr>
              <a:t>Link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Clinical distinctions are distinct from academic promotions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Many faculty will only pursue one course or the other, although some faculty will pursue both</a:t>
            </a:r>
          </a:p>
          <a:p>
            <a:pPr lvl="2">
              <a:lnSpc>
                <a:spcPct val="110000"/>
              </a:lnSpc>
            </a:pPr>
            <a:r>
              <a:rPr lang="en-US" sz="2200" dirty="0"/>
              <a:t>if choose to pursue both, there is no specific order to do so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A clinical distinction could be used to support service</a:t>
            </a:r>
          </a:p>
          <a:p>
            <a:pPr lvl="2">
              <a:lnSpc>
                <a:spcPct val="110000"/>
              </a:lnSpc>
            </a:pPr>
            <a:r>
              <a:rPr lang="en-US" sz="2200" dirty="0"/>
              <a:t>“Providing high-quality patient care” - Involvement</a:t>
            </a:r>
          </a:p>
          <a:p>
            <a:pPr lvl="2">
              <a:lnSpc>
                <a:spcPct val="110000"/>
              </a:lnSpc>
            </a:pPr>
            <a:r>
              <a:rPr lang="en-US" sz="2200" dirty="0"/>
              <a:t>“Providing clinical service above and beyond peers in quantity and quality” – Achievement</a:t>
            </a:r>
          </a:p>
          <a:p>
            <a:pPr lvl="2">
              <a:lnSpc>
                <a:spcPct val="11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09179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24829</TotalTime>
  <Words>1180</Words>
  <Application>Microsoft Office PowerPoint</Application>
  <PresentationFormat>Widescreen</PresentationFormat>
  <Paragraphs>103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Senior physician/psychologist – excellent clinical care, current on new techniques, participation in citizenship and administration (4 years academic clinical service)  Distinguished physician/psychologist – outstanding clinical care and reputation, integrates new approaches, expanded participation in citizenship and administration (8 years academic clinical service)  Eminent physician/psychologist – exemplary clinical reputation, leadership in practice  optimization, often significant administrative leadership, leadership in teaching and service at Emory and beyond. (12 years academic clinical service)  *Years are SOM minimum.  Psychiatry assumes higher years of service (e.g., &gt; 6 years for senior; &gt; 10 years for distinguished; &gt; 20 years for eminent) ** Board certification – required for all levels for physicians and psychologists (ABPP)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Submission Materials</vt:lpstr>
      <vt:lpstr>Service Statement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Kowal</dc:creator>
  <cp:lastModifiedBy>Kaslow, Nadine</cp:lastModifiedBy>
  <cp:revision>455</cp:revision>
  <cp:lastPrinted>2018-10-12T17:56:56Z</cp:lastPrinted>
  <dcterms:created xsi:type="dcterms:W3CDTF">2015-07-13T15:41:42Z</dcterms:created>
  <dcterms:modified xsi:type="dcterms:W3CDTF">2022-07-13T13:33:26Z</dcterms:modified>
</cp:coreProperties>
</file>